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1"/>
  </p:notesMasterIdLst>
  <p:handoutMasterIdLst>
    <p:handoutMasterId r:id="rId32"/>
  </p:handoutMasterIdLst>
  <p:sldIdLst>
    <p:sldId id="285" r:id="rId5"/>
    <p:sldId id="353" r:id="rId6"/>
    <p:sldId id="355" r:id="rId7"/>
    <p:sldId id="360" r:id="rId8"/>
    <p:sldId id="361" r:id="rId9"/>
    <p:sldId id="356" r:id="rId10"/>
    <p:sldId id="363" r:id="rId11"/>
    <p:sldId id="364" r:id="rId12"/>
    <p:sldId id="366" r:id="rId13"/>
    <p:sldId id="365" r:id="rId14"/>
    <p:sldId id="367" r:id="rId15"/>
    <p:sldId id="368" r:id="rId16"/>
    <p:sldId id="369" r:id="rId17"/>
    <p:sldId id="370" r:id="rId18"/>
    <p:sldId id="371" r:id="rId19"/>
    <p:sldId id="372" r:id="rId20"/>
    <p:sldId id="373" r:id="rId21"/>
    <p:sldId id="374" r:id="rId22"/>
    <p:sldId id="375" r:id="rId23"/>
    <p:sldId id="378" r:id="rId24"/>
    <p:sldId id="376" r:id="rId25"/>
    <p:sldId id="377" r:id="rId26"/>
    <p:sldId id="380" r:id="rId27"/>
    <p:sldId id="381" r:id="rId28"/>
    <p:sldId id="382" r:id="rId29"/>
    <p:sldId id="3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BFFF"/>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52EFE-C797-094B-A155-53D28FB3CDC7}" v="2" dt="2020-12-15T17:58:00.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94538"/>
  </p:normalViewPr>
  <p:slideViewPr>
    <p:cSldViewPr snapToGrid="0" snapToObjects="1">
      <p:cViewPr varScale="1">
        <p:scale>
          <a:sx n="124" d="100"/>
          <a:sy n="124" d="100"/>
        </p:scale>
        <p:origin x="1200" y="168"/>
      </p:cViewPr>
      <p:guideLst>
        <p:guide orient="horz" pos="2160"/>
        <p:guide pos="3840"/>
      </p:guideLst>
    </p:cSldViewPr>
  </p:slideViewPr>
  <p:outlineViewPr>
    <p:cViewPr>
      <p:scale>
        <a:sx n="33" d="100"/>
        <a:sy n="33" d="100"/>
      </p:scale>
      <p:origin x="0" y="-2710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52" d="100"/>
          <a:sy n="152" d="100"/>
        </p:scale>
        <p:origin x="38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F5700D-296D-7F49-A7E5-61F8CC39D1CA}" type="datetimeFigureOut">
              <a:rPr lang="en-US" smtClean="0"/>
              <a:pPr/>
              <a:t>1/19/22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44BCC-904F-E346-9C21-97396FCDE839}" type="slidenum">
              <a:rPr lang="en-US" smtClean="0"/>
              <a:pPr/>
              <a:t>‹#›</a:t>
            </a:fld>
            <a:endParaRPr lang="en-US"/>
          </a:p>
        </p:txBody>
      </p:sp>
    </p:spTree>
    <p:extLst>
      <p:ext uri="{BB962C8B-B14F-4D97-AF65-F5344CB8AC3E}">
        <p14:creationId xmlns:p14="http://schemas.microsoft.com/office/powerpoint/2010/main" val="316837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Regular" charset="0"/>
              </a:defRPr>
            </a:lvl1pPr>
          </a:lstStyle>
          <a:p>
            <a:fld id="{FD545FEF-5642-8644-A8CE-1A8BE6E2920A}" type="datetimeFigureOut">
              <a:rPr lang="en-US" smtClean="0"/>
              <a:pPr/>
              <a:t>1/19/22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Regular" charset="0"/>
              </a:defRPr>
            </a:lvl1pPr>
          </a:lstStyle>
          <a:p>
            <a:fld id="{2AA32789-747F-984C-9252-FF408A05DF55}" type="slidenum">
              <a:rPr lang="en-US" smtClean="0"/>
              <a:pPr/>
              <a:t>‹#›</a:t>
            </a:fld>
            <a:endParaRPr lang="en-US" dirty="0"/>
          </a:p>
        </p:txBody>
      </p:sp>
    </p:spTree>
    <p:extLst>
      <p:ext uri="{BB962C8B-B14F-4D97-AF65-F5344CB8AC3E}">
        <p14:creationId xmlns:p14="http://schemas.microsoft.com/office/powerpoint/2010/main" val="151700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roxima Nova Regular" charset="0"/>
        <a:ea typeface="+mn-ea"/>
        <a:cs typeface="+mn-cs"/>
      </a:defRPr>
    </a:lvl1pPr>
    <a:lvl2pPr marL="457200" algn="l" defTabSz="914400" rtl="0" eaLnBrk="1" latinLnBrk="0" hangingPunct="1">
      <a:defRPr sz="1200" b="0" i="0" kern="1200">
        <a:solidFill>
          <a:schemeClr val="tx1"/>
        </a:solidFill>
        <a:latin typeface="Proxima Nova Regular" charset="0"/>
        <a:ea typeface="+mn-ea"/>
        <a:cs typeface="+mn-cs"/>
      </a:defRPr>
    </a:lvl2pPr>
    <a:lvl3pPr marL="914400" algn="l" defTabSz="914400" rtl="0" eaLnBrk="1" latinLnBrk="0" hangingPunct="1">
      <a:defRPr sz="1200" b="0" i="0" kern="1200">
        <a:solidFill>
          <a:schemeClr val="tx1"/>
        </a:solidFill>
        <a:latin typeface="Proxima Nova Regular" charset="0"/>
        <a:ea typeface="+mn-ea"/>
        <a:cs typeface="+mn-cs"/>
      </a:defRPr>
    </a:lvl3pPr>
    <a:lvl4pPr marL="1371600" algn="l" defTabSz="914400" rtl="0" eaLnBrk="1" latinLnBrk="0" hangingPunct="1">
      <a:defRPr sz="1200" b="0" i="0" kern="1200">
        <a:solidFill>
          <a:schemeClr val="tx1"/>
        </a:solidFill>
        <a:latin typeface="Proxima Nova Regular" charset="0"/>
        <a:ea typeface="+mn-ea"/>
        <a:cs typeface="+mn-cs"/>
      </a:defRPr>
    </a:lvl4pPr>
    <a:lvl5pPr marL="1828800" algn="l" defTabSz="914400" rtl="0" eaLnBrk="1" latinLnBrk="0" hangingPunct="1">
      <a:defRPr sz="1200" b="0" i="0" kern="1200">
        <a:solidFill>
          <a:schemeClr val="tx1"/>
        </a:solidFill>
        <a:latin typeface="Proxima Nova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1</a:t>
            </a:fld>
            <a:endParaRPr lang="en-US" dirty="0"/>
          </a:p>
        </p:txBody>
      </p:sp>
    </p:spTree>
    <p:extLst>
      <p:ext uri="{BB962C8B-B14F-4D97-AF65-F5344CB8AC3E}">
        <p14:creationId xmlns:p14="http://schemas.microsoft.com/office/powerpoint/2010/main" val="256425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stem Font Regular"/>
              <a:buChar char="-"/>
            </a:pPr>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3</a:t>
            </a:fld>
            <a:endParaRPr lang="en-US" dirty="0"/>
          </a:p>
        </p:txBody>
      </p:sp>
    </p:spTree>
    <p:extLst>
      <p:ext uri="{BB962C8B-B14F-4D97-AF65-F5344CB8AC3E}">
        <p14:creationId xmlns:p14="http://schemas.microsoft.com/office/powerpoint/2010/main" val="336464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6</a:t>
            </a:fld>
            <a:endParaRPr lang="en-US" dirty="0"/>
          </a:p>
        </p:txBody>
      </p:sp>
    </p:spTree>
    <p:extLst>
      <p:ext uri="{BB962C8B-B14F-4D97-AF65-F5344CB8AC3E}">
        <p14:creationId xmlns:p14="http://schemas.microsoft.com/office/powerpoint/2010/main" val="75818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7</a:t>
            </a:fld>
            <a:endParaRPr lang="en-US" dirty="0"/>
          </a:p>
        </p:txBody>
      </p:sp>
    </p:spTree>
    <p:extLst>
      <p:ext uri="{BB962C8B-B14F-4D97-AF65-F5344CB8AC3E}">
        <p14:creationId xmlns:p14="http://schemas.microsoft.com/office/powerpoint/2010/main" val="220341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8</a:t>
            </a:fld>
            <a:endParaRPr lang="en-US" dirty="0"/>
          </a:p>
        </p:txBody>
      </p:sp>
    </p:spTree>
    <p:extLst>
      <p:ext uri="{BB962C8B-B14F-4D97-AF65-F5344CB8AC3E}">
        <p14:creationId xmlns:p14="http://schemas.microsoft.com/office/powerpoint/2010/main" val="40429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9</a:t>
            </a:fld>
            <a:endParaRPr lang="en-US" dirty="0"/>
          </a:p>
        </p:txBody>
      </p:sp>
    </p:spTree>
    <p:extLst>
      <p:ext uri="{BB962C8B-B14F-4D97-AF65-F5344CB8AC3E}">
        <p14:creationId xmlns:p14="http://schemas.microsoft.com/office/powerpoint/2010/main" val="362420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16</a:t>
            </a:fld>
            <a:endParaRPr lang="en-US" dirty="0"/>
          </a:p>
        </p:txBody>
      </p:sp>
    </p:spTree>
    <p:extLst>
      <p:ext uri="{BB962C8B-B14F-4D97-AF65-F5344CB8AC3E}">
        <p14:creationId xmlns:p14="http://schemas.microsoft.com/office/powerpoint/2010/main" val="273877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17</a:t>
            </a:fld>
            <a:endParaRPr lang="en-US" dirty="0"/>
          </a:p>
        </p:txBody>
      </p:sp>
    </p:spTree>
    <p:extLst>
      <p:ext uri="{BB962C8B-B14F-4D97-AF65-F5344CB8AC3E}">
        <p14:creationId xmlns:p14="http://schemas.microsoft.com/office/powerpoint/2010/main" val="57579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32789-747F-984C-9252-FF408A05DF55}" type="slidenum">
              <a:rPr lang="en-US" smtClean="0"/>
              <a:pPr/>
              <a:t>18</a:t>
            </a:fld>
            <a:endParaRPr lang="en-US" dirty="0"/>
          </a:p>
        </p:txBody>
      </p:sp>
    </p:spTree>
    <p:extLst>
      <p:ext uri="{BB962C8B-B14F-4D97-AF65-F5344CB8AC3E}">
        <p14:creationId xmlns:p14="http://schemas.microsoft.com/office/powerpoint/2010/main" val="2566961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1E8334-E15B-9E4F-8168-B4A73F7740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86527" y="1809000"/>
            <a:ext cx="7209663" cy="3235833"/>
          </a:xfrm>
          <a:prstGeom prst="rect">
            <a:avLst/>
          </a:prstGeom>
        </p:spPr>
      </p:pic>
    </p:spTree>
    <p:extLst>
      <p:ext uri="{BB962C8B-B14F-4D97-AF65-F5344CB8AC3E}">
        <p14:creationId xmlns:p14="http://schemas.microsoft.com/office/powerpoint/2010/main" val="1496967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88"/>
            <a:ext cx="3420000" cy="399573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144AAD-7199-1643-8D76-8745B8E9FA89}"/>
              </a:ext>
            </a:extLst>
          </p:cNvPr>
          <p:cNvSpPr/>
          <p:nvPr userDrawn="1"/>
        </p:nvSpPr>
        <p:spPr>
          <a:xfrm>
            <a:off x="10032000" y="5985898"/>
            <a:ext cx="21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4386000" y="1881188"/>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A556BF7B-5032-3B4E-82BC-79AA63F9F463}"/>
              </a:ext>
            </a:extLst>
          </p:cNvPr>
          <p:cNvSpPr>
            <a:spLocks noGrp="1"/>
          </p:cNvSpPr>
          <p:nvPr>
            <p:ph sz="quarter" idx="15"/>
          </p:nvPr>
        </p:nvSpPr>
        <p:spPr>
          <a:xfrm>
            <a:off x="8437038" y="1881188"/>
            <a:ext cx="342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Rectangle 15">
            <a:extLst>
              <a:ext uri="{FF2B5EF4-FFF2-40B4-BE49-F238E27FC236}">
                <a16:creationId xmlns:a16="http://schemas.microsoft.com/office/drawing/2014/main" id="{95ACA640-E0E4-CF4D-B6E3-CB96D1ABA6C1}"/>
              </a:ext>
            </a:extLst>
          </p:cNvPr>
          <p:cNvSpPr/>
          <p:nvPr userDrawn="1"/>
        </p:nvSpPr>
        <p:spPr>
          <a:xfrm>
            <a:off x="-1" y="6255022"/>
            <a:ext cx="3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13EE21-7FBC-4647-8B04-294BB357DA6A}"/>
              </a:ext>
            </a:extLst>
          </p:cNvPr>
          <p:cNvSpPr/>
          <p:nvPr userDrawn="1"/>
        </p:nvSpPr>
        <p:spPr>
          <a:xfrm>
            <a:off x="-1" y="6183022"/>
            <a:ext cx="7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0665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one column -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9DC9A6-C618-814B-A210-43788FB5CEB9}"/>
              </a:ext>
            </a:extLst>
          </p:cNvPr>
          <p:cNvSpPr/>
          <p:nvPr userDrawn="1"/>
        </p:nvSpPr>
        <p:spPr>
          <a:xfrm>
            <a:off x="-1" y="1337968"/>
            <a:ext cx="12192000" cy="4719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144AAD-7199-1643-8D76-8745B8E9FA89}"/>
              </a:ext>
            </a:extLst>
          </p:cNvPr>
          <p:cNvSpPr/>
          <p:nvPr userDrawn="1"/>
        </p:nvSpPr>
        <p:spPr>
          <a:xfrm>
            <a:off x="10032000" y="5985898"/>
            <a:ext cx="21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37EC35-94BC-194D-883B-D43145E4BBF9}"/>
              </a:ext>
            </a:extLst>
          </p:cNvPr>
          <p:cNvSpPr/>
          <p:nvPr userDrawn="1"/>
        </p:nvSpPr>
        <p:spPr>
          <a:xfrm>
            <a:off x="-1" y="6255022"/>
            <a:ext cx="3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A3B5EA-BC0B-9740-8A66-D52D6D5FEB73}"/>
              </a:ext>
            </a:extLst>
          </p:cNvPr>
          <p:cNvSpPr/>
          <p:nvPr userDrawn="1"/>
        </p:nvSpPr>
        <p:spPr>
          <a:xfrm>
            <a:off x="-1" y="6183022"/>
            <a:ext cx="7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25383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A_Title and content – one column -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9DC9A6-C618-814B-A210-43788FB5CEB9}"/>
              </a:ext>
            </a:extLst>
          </p:cNvPr>
          <p:cNvSpPr/>
          <p:nvPr userDrawn="1"/>
        </p:nvSpPr>
        <p:spPr>
          <a:xfrm>
            <a:off x="0" y="720437"/>
            <a:ext cx="12192000" cy="6137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Rectangle 16">
            <a:extLst>
              <a:ext uri="{FF2B5EF4-FFF2-40B4-BE49-F238E27FC236}">
                <a16:creationId xmlns:a16="http://schemas.microsoft.com/office/drawing/2014/main" id="{E98C88B9-A324-7E49-ADF7-1A75D9F739E2}"/>
              </a:ext>
            </a:extLst>
          </p:cNvPr>
          <p:cNvSpPr/>
          <p:nvPr userDrawn="1"/>
        </p:nvSpPr>
        <p:spPr>
          <a:xfrm>
            <a:off x="10032000" y="5985898"/>
            <a:ext cx="21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D9AA05-7576-8B42-B1F1-66F6891C60EF}"/>
              </a:ext>
            </a:extLst>
          </p:cNvPr>
          <p:cNvSpPr/>
          <p:nvPr userDrawn="1"/>
        </p:nvSpPr>
        <p:spPr>
          <a:xfrm>
            <a:off x="-1" y="6255022"/>
            <a:ext cx="3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FEF6BC-764A-F746-8048-A61AFBB3675E}"/>
              </a:ext>
            </a:extLst>
          </p:cNvPr>
          <p:cNvSpPr/>
          <p:nvPr userDrawn="1"/>
        </p:nvSpPr>
        <p:spPr>
          <a:xfrm>
            <a:off x="-1" y="6183022"/>
            <a:ext cx="7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49664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2 columns –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54B206-5AB9-CE48-B3A7-2A88AD2CDE76}"/>
              </a:ext>
            </a:extLst>
          </p:cNvPr>
          <p:cNvSpPr/>
          <p:nvPr userDrawn="1"/>
        </p:nvSpPr>
        <p:spPr>
          <a:xfrm>
            <a:off x="-1" y="1337968"/>
            <a:ext cx="12192000" cy="4719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144AAD-7199-1643-8D76-8745B8E9FA89}"/>
              </a:ext>
            </a:extLst>
          </p:cNvPr>
          <p:cNvSpPr/>
          <p:nvPr userDrawn="1"/>
        </p:nvSpPr>
        <p:spPr>
          <a:xfrm>
            <a:off x="10032000" y="5985898"/>
            <a:ext cx="21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5772463"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Rectangle 15">
            <a:extLst>
              <a:ext uri="{FF2B5EF4-FFF2-40B4-BE49-F238E27FC236}">
                <a16:creationId xmlns:a16="http://schemas.microsoft.com/office/drawing/2014/main" id="{9867C450-30A8-1C43-965B-436E207A3CE3}"/>
              </a:ext>
            </a:extLst>
          </p:cNvPr>
          <p:cNvSpPr/>
          <p:nvPr userDrawn="1"/>
        </p:nvSpPr>
        <p:spPr>
          <a:xfrm>
            <a:off x="-1" y="6255022"/>
            <a:ext cx="3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E17390-8660-DC4F-B9A5-CEE72ED544AB}"/>
              </a:ext>
            </a:extLst>
          </p:cNvPr>
          <p:cNvSpPr/>
          <p:nvPr userDrawn="1"/>
        </p:nvSpPr>
        <p:spPr>
          <a:xfrm>
            <a:off x="-1" y="6183022"/>
            <a:ext cx="7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7193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one column - blu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F9F180-A423-8D4D-A312-63D3DF2F0053}"/>
              </a:ext>
            </a:extLst>
          </p:cNvPr>
          <p:cNvGrpSpPr/>
          <p:nvPr userDrawn="1"/>
        </p:nvGrpSpPr>
        <p:grpSpPr>
          <a:xfrm>
            <a:off x="-1" y="6183022"/>
            <a:ext cx="720000" cy="144000"/>
            <a:chOff x="-1" y="6057898"/>
            <a:chExt cx="720000" cy="144000"/>
          </a:xfrm>
        </p:grpSpPr>
        <p:sp>
          <p:nvSpPr>
            <p:cNvPr id="13" name="Rectangle 12">
              <a:extLst>
                <a:ext uri="{FF2B5EF4-FFF2-40B4-BE49-F238E27FC236}">
                  <a16:creationId xmlns:a16="http://schemas.microsoft.com/office/drawing/2014/main" id="{9EEEDFE4-02E1-7A4B-B6F3-AA03CB76CDCF}"/>
                </a:ext>
              </a:extLst>
            </p:cNvPr>
            <p:cNvSpPr/>
            <p:nvPr userDrawn="1"/>
          </p:nvSpPr>
          <p:spPr>
            <a:xfrm>
              <a:off x="-1" y="6129898"/>
              <a:ext cx="36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C7B97C-0F8E-E348-A942-3AFE2F7ECA1C}"/>
                </a:ext>
              </a:extLst>
            </p:cNvPr>
            <p:cNvSpPr/>
            <p:nvPr userDrawn="1"/>
          </p:nvSpPr>
          <p:spPr>
            <a:xfrm>
              <a:off x="-1" y="6057898"/>
              <a:ext cx="72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144AAD-7199-1643-8D76-8745B8E9FA89}"/>
              </a:ext>
            </a:extLst>
          </p:cNvPr>
          <p:cNvSpPr/>
          <p:nvPr userDrawn="1"/>
        </p:nvSpPr>
        <p:spPr>
          <a:xfrm>
            <a:off x="10032000" y="5985898"/>
            <a:ext cx="216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B390E0-377F-C94F-AC85-F66D08ED2D0B}"/>
              </a:ext>
            </a:extLst>
          </p:cNvPr>
          <p:cNvSpPr txBox="1"/>
          <p:nvPr userDrawn="1"/>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Arial" charset="0"/>
                <a:ea typeface="Arial" charset="0"/>
                <a:cs typeface="Arial" charset="0"/>
              </a:rPr>
              <a:pPr algn="l"/>
              <a:t>‹#›</a:t>
            </a:fld>
            <a:endParaRPr lang="en-US" sz="800" b="0" i="0" dirty="0">
              <a:latin typeface="Arial" charset="0"/>
              <a:ea typeface="Arial" charset="0"/>
              <a:cs typeface="Arial" charset="0"/>
            </a:endParaRPr>
          </a:p>
        </p:txBody>
      </p:sp>
      <p:sp>
        <p:nvSpPr>
          <p:cNvPr id="16" name="TextBox 15">
            <a:extLst>
              <a:ext uri="{FF2B5EF4-FFF2-40B4-BE49-F238E27FC236}">
                <a16:creationId xmlns:a16="http://schemas.microsoft.com/office/drawing/2014/main" id="{4E9C0753-B75F-014C-A1D4-BFB48C67574D}"/>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7" name="Graphic 16">
            <a:extLst>
              <a:ext uri="{FF2B5EF4-FFF2-40B4-BE49-F238E27FC236}">
                <a16:creationId xmlns:a16="http://schemas.microsoft.com/office/drawing/2014/main" id="{21194B03-A189-0845-B0B2-BCAAEA38B3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2000" y="6134103"/>
            <a:ext cx="1306449" cy="586359"/>
          </a:xfrm>
          <a:prstGeom prst="rect">
            <a:avLst/>
          </a:prstGeom>
        </p:spPr>
      </p:pic>
    </p:spTree>
    <p:extLst>
      <p:ext uri="{BB962C8B-B14F-4D97-AF65-F5344CB8AC3E}">
        <p14:creationId xmlns:p14="http://schemas.microsoft.com/office/powerpoint/2010/main" val="960895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79346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A_Divider 1 – black">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tx1"/>
                </a:solidFill>
              </a:defRPr>
            </a:lvl1pPr>
          </a:lstStyle>
          <a:p>
            <a:r>
              <a:rPr lang="en-GB" dirty="0"/>
              <a:t>Click to edit Master title style</a:t>
            </a:r>
            <a:endParaRPr lang="en-US" dirty="0"/>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sp>
        <p:nvSpPr>
          <p:cNvPr id="7" name="Rectangle 6">
            <a:extLst>
              <a:ext uri="{FF2B5EF4-FFF2-40B4-BE49-F238E27FC236}">
                <a16:creationId xmlns:a16="http://schemas.microsoft.com/office/drawing/2014/main" id="{E874BA0C-A915-CC42-BCF8-B58183672D53}"/>
              </a:ext>
            </a:extLst>
          </p:cNvPr>
          <p:cNvSpPr/>
          <p:nvPr userDrawn="1"/>
        </p:nvSpPr>
        <p:spPr>
          <a:xfrm>
            <a:off x="2461474" y="6134103"/>
            <a:ext cx="2160000" cy="72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B38ADDFB-11A7-5844-8166-DFE5780518CC}"/>
              </a:ext>
            </a:extLst>
          </p:cNvPr>
          <p:cNvSpPr/>
          <p:nvPr userDrawn="1"/>
        </p:nvSpPr>
        <p:spPr>
          <a:xfrm>
            <a:off x="3641689" y="6062103"/>
            <a:ext cx="2880000" cy="72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1300E25-7522-F34D-A793-F6CD40F94CC5}"/>
              </a:ext>
            </a:extLst>
          </p:cNvPr>
          <p:cNvSpPr/>
          <p:nvPr userDrawn="1"/>
        </p:nvSpPr>
        <p:spPr>
          <a:xfrm>
            <a:off x="0" y="333375"/>
            <a:ext cx="4680000" cy="72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1F37B2A-518A-8444-999D-C639C26DB25D}"/>
              </a:ext>
            </a:extLst>
          </p:cNvPr>
          <p:cNvSpPr/>
          <p:nvPr userDrawn="1"/>
        </p:nvSpPr>
        <p:spPr>
          <a:xfrm>
            <a:off x="10031998" y="1809188"/>
            <a:ext cx="2160000" cy="72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014E813-6E57-CB49-9BC0-5057F3613596}"/>
              </a:ext>
            </a:extLst>
          </p:cNvPr>
          <p:cNvSpPr/>
          <p:nvPr userDrawn="1"/>
        </p:nvSpPr>
        <p:spPr>
          <a:xfrm>
            <a:off x="0" y="405375"/>
            <a:ext cx="72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E699DE2C-388D-AE44-9B26-6F734789970B}"/>
              </a:ext>
            </a:extLst>
          </p:cNvPr>
          <p:cNvSpPr/>
          <p:nvPr userDrawn="1"/>
        </p:nvSpPr>
        <p:spPr>
          <a:xfrm>
            <a:off x="9383096" y="2030044"/>
            <a:ext cx="144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a:extLst>
              <a:ext uri="{FF2B5EF4-FFF2-40B4-BE49-F238E27FC236}">
                <a16:creationId xmlns:a16="http://schemas.microsoft.com/office/drawing/2014/main" id="{736C1106-DE39-5742-BCEA-03A9F18CFA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2000" y="6134103"/>
            <a:ext cx="1306449" cy="586359"/>
          </a:xfrm>
          <a:prstGeom prst="rect">
            <a:avLst/>
          </a:prstGeom>
        </p:spPr>
      </p:pic>
      <p:sp>
        <p:nvSpPr>
          <p:cNvPr id="16" name="Footer Placeholder 2">
            <a:extLst>
              <a:ext uri="{FF2B5EF4-FFF2-40B4-BE49-F238E27FC236}">
                <a16:creationId xmlns:a16="http://schemas.microsoft.com/office/drawing/2014/main" id="{08CA0C55-1293-DF4B-847F-2E5FAD7F21DC}"/>
              </a:ext>
            </a:extLst>
          </p:cNvPr>
          <p:cNvSpPr>
            <a:spLocks noGrp="1"/>
          </p:cNvSpPr>
          <p:nvPr>
            <p:ph type="ftr" sz="quarter" idx="10"/>
          </p:nvPr>
        </p:nvSpPr>
        <p:spPr>
          <a:xfrm>
            <a:off x="2286000" y="6440910"/>
            <a:ext cx="7200000" cy="180000"/>
          </a:xfrm>
        </p:spPr>
        <p:txBody>
          <a:bodyPr/>
          <a:lstStyle/>
          <a:p>
            <a:endParaRPr lang="en-US" dirty="0"/>
          </a:p>
        </p:txBody>
      </p:sp>
      <p:sp>
        <p:nvSpPr>
          <p:cNvPr id="17" name="TextBox 16">
            <a:extLst>
              <a:ext uri="{FF2B5EF4-FFF2-40B4-BE49-F238E27FC236}">
                <a16:creationId xmlns:a16="http://schemas.microsoft.com/office/drawing/2014/main" id="{D5DCC9F6-3156-1945-BCB5-C8E8BF3D8696}"/>
              </a:ext>
            </a:extLst>
          </p:cNvPr>
          <p:cNvSpPr txBox="1"/>
          <p:nvPr userDrawn="1"/>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Arial" charset="0"/>
                <a:ea typeface="Arial" charset="0"/>
                <a:cs typeface="Arial" charset="0"/>
              </a:rPr>
              <a:pPr algn="l"/>
              <a:t>‹#›</a:t>
            </a:fld>
            <a:endParaRPr lang="en-US" sz="800" b="0" i="0" dirty="0">
              <a:latin typeface="Arial" charset="0"/>
              <a:ea typeface="Arial" charset="0"/>
              <a:cs typeface="Arial" charset="0"/>
            </a:endParaRPr>
          </a:p>
        </p:txBody>
      </p:sp>
      <p:sp>
        <p:nvSpPr>
          <p:cNvPr id="19" name="TextBox 18">
            <a:extLst>
              <a:ext uri="{FF2B5EF4-FFF2-40B4-BE49-F238E27FC236}">
                <a16:creationId xmlns:a16="http://schemas.microsoft.com/office/drawing/2014/main" id="{B6DACDC6-90B4-3545-8016-EEF7AE496ACE}"/>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Tree>
    <p:extLst>
      <p:ext uri="{BB962C8B-B14F-4D97-AF65-F5344CB8AC3E}">
        <p14:creationId xmlns:p14="http://schemas.microsoft.com/office/powerpoint/2010/main" val="5853465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Page Slide">
    <p:bg>
      <p:bgRef idx="1001">
        <a:schemeClr val="bg2"/>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46A126-B22E-6041-A1E2-E27940DB44AC}"/>
              </a:ext>
            </a:extLst>
          </p:cNvPr>
          <p:cNvSpPr txBox="1"/>
          <p:nvPr userDrawn="1"/>
        </p:nvSpPr>
        <p:spPr>
          <a:xfrm>
            <a:off x="334963" y="2465407"/>
            <a:ext cx="4862070" cy="1015663"/>
          </a:xfrm>
          <a:prstGeom prst="rect">
            <a:avLst/>
          </a:prstGeom>
          <a:noFill/>
        </p:spPr>
        <p:txBody>
          <a:bodyPr wrap="square" lIns="0" tIns="0" rIns="0" bIns="0" rtlCol="0">
            <a:noAutofit/>
          </a:bodyPr>
          <a:lstStyle/>
          <a:p>
            <a:r>
              <a:rPr lang="en-US" sz="4800" b="1" i="0" dirty="0">
                <a:solidFill>
                  <a:schemeClr val="tx1"/>
                </a:solidFill>
                <a:latin typeface="Arial" panose="020B0604020202020204" pitchFamily="34" charset="0"/>
                <a:cs typeface="Arial" panose="020B0604020202020204" pitchFamily="34" charset="0"/>
              </a:rPr>
              <a:t>Thank you</a:t>
            </a:r>
          </a:p>
        </p:txBody>
      </p:sp>
      <p:sp>
        <p:nvSpPr>
          <p:cNvPr id="5" name="Rectangle 4">
            <a:extLst>
              <a:ext uri="{FF2B5EF4-FFF2-40B4-BE49-F238E27FC236}">
                <a16:creationId xmlns:a16="http://schemas.microsoft.com/office/drawing/2014/main" id="{6188C038-1661-FE47-9C69-7E5C5731A8D0}"/>
              </a:ext>
            </a:extLst>
          </p:cNvPr>
          <p:cNvSpPr/>
          <p:nvPr userDrawn="1"/>
        </p:nvSpPr>
        <p:spPr>
          <a:xfrm>
            <a:off x="-1" y="4499426"/>
            <a:ext cx="3395663" cy="72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F08FA1E5-51CC-EB4B-96B6-50CF8B047A84}"/>
              </a:ext>
            </a:extLst>
          </p:cNvPr>
          <p:cNvSpPr/>
          <p:nvPr userDrawn="1"/>
        </p:nvSpPr>
        <p:spPr>
          <a:xfrm>
            <a:off x="11472000" y="1895587"/>
            <a:ext cx="720000" cy="720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BF0C018C-6167-4C4F-94E8-EE0106680E17}"/>
              </a:ext>
            </a:extLst>
          </p:cNvPr>
          <p:cNvSpPr/>
          <p:nvPr userDrawn="1"/>
        </p:nvSpPr>
        <p:spPr>
          <a:xfrm>
            <a:off x="8257038" y="1724216"/>
            <a:ext cx="3600000" cy="720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275D3311-3668-0849-8030-4693BCFC71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1518" y="5783178"/>
            <a:ext cx="1983867" cy="890397"/>
          </a:xfrm>
          <a:prstGeom prst="rect">
            <a:avLst/>
          </a:prstGeom>
        </p:spPr>
      </p:pic>
      <p:sp>
        <p:nvSpPr>
          <p:cNvPr id="19" name="TextBox 18">
            <a:extLst>
              <a:ext uri="{FF2B5EF4-FFF2-40B4-BE49-F238E27FC236}">
                <a16:creationId xmlns:a16="http://schemas.microsoft.com/office/drawing/2014/main" id="{4DDACBD3-A010-D740-8D79-4595E3EF692B}"/>
              </a:ext>
            </a:extLst>
          </p:cNvPr>
          <p:cNvSpPr txBox="1"/>
          <p:nvPr userDrawn="1"/>
        </p:nvSpPr>
        <p:spPr>
          <a:xfrm>
            <a:off x="334963" y="4697905"/>
            <a:ext cx="6841089" cy="943260"/>
          </a:xfrm>
          <a:prstGeom prst="rect">
            <a:avLst/>
          </a:prstGeom>
          <a:noFill/>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mn-lt"/>
                <a:ea typeface="+mn-ea"/>
                <a:cs typeface="+mn-cs"/>
              </a:rPr>
              <a:t>Visit </a:t>
            </a:r>
            <a:r>
              <a:rPr kumimoji="0" lang="en-US" sz="1800" b="1" i="0" u="none" strike="noStrike" kern="0" cap="none" spc="0" normalizeH="0" baseline="0" noProof="0" dirty="0" err="1">
                <a:ln>
                  <a:noFill/>
                </a:ln>
                <a:solidFill>
                  <a:srgbClr val="FFFFFF"/>
                </a:solidFill>
                <a:effectLst/>
                <a:uLnTx/>
                <a:uFillTx/>
                <a:latin typeface="+mn-lt"/>
                <a:ea typeface="+mn-ea"/>
                <a:cs typeface="+mn-cs"/>
              </a:rPr>
              <a:t>refinitiv.com</a:t>
            </a:r>
            <a:endParaRPr kumimoji="0" lang="en-US" sz="1800" b="1" i="0" u="none" strike="noStrike" kern="0" cap="none" spc="0" normalizeH="0" baseline="0" noProof="0" dirty="0">
              <a:ln>
                <a:noFill/>
              </a:ln>
              <a:solidFill>
                <a:srgbClr val="FFFFFF"/>
              </a:solidFill>
              <a:effectLst/>
              <a:uLnTx/>
              <a:uFillTx/>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rgbClr val="FFFFFF"/>
                </a:solidFill>
                <a:effectLst/>
                <a:uLnTx/>
                <a:uFillTx/>
              </a:rPr>
              <a:t>Refinitiv, an LSEG (London Stock Exchange Group) business, is one of the world’s largest providers of financial markets data and infrastructure. With $6.25 billion in revenue, over 40,000 customers and 400,000 end users across 190 countries, Refinitiv is powering participants across the global financial marketplace. We provide information, insights and technology that enable customers to execute critical investing, trading and risk decisions with confidence. By combining a unique open platform with best-in-class data and expertise, we connect people to choice and opportunity – driving performance, innovation and growth for our customers and partners.</a:t>
            </a:r>
          </a:p>
        </p:txBody>
      </p:sp>
      <p:sp>
        <p:nvSpPr>
          <p:cNvPr id="9" name="TextBox 8">
            <a:extLst>
              <a:ext uri="{FF2B5EF4-FFF2-40B4-BE49-F238E27FC236}">
                <a16:creationId xmlns:a16="http://schemas.microsoft.com/office/drawing/2014/main" id="{7D81C54B-BBB5-1742-81E4-A39C2D2F6FD5}"/>
              </a:ext>
            </a:extLst>
          </p:cNvPr>
          <p:cNvSpPr txBox="1"/>
          <p:nvPr userDrawn="1"/>
        </p:nvSpPr>
        <p:spPr>
          <a:xfrm>
            <a:off x="328280" y="6164053"/>
            <a:ext cx="3060000" cy="360000"/>
          </a:xfrm>
          <a:prstGeom prst="rect">
            <a:avLst/>
          </a:prstGeom>
          <a:noFill/>
        </p:spPr>
        <p:txBody>
          <a:bodyPr wrap="square" lIns="0" tIns="0" rIns="0" bIns="0" rtlCol="0" anchor="b" anchorCtr="0">
            <a:noAutofit/>
          </a:bodyPr>
          <a:lstStyle/>
          <a:p>
            <a:pPr algn="l"/>
            <a:r>
              <a:rPr lang="en-US" sz="1060" b="0" i="0" dirty="0"/>
              <a:t>An LSEG Business</a:t>
            </a:r>
          </a:p>
        </p:txBody>
      </p:sp>
    </p:spTree>
    <p:extLst>
      <p:ext uri="{BB962C8B-B14F-4D97-AF65-F5344CB8AC3E}">
        <p14:creationId xmlns:p14="http://schemas.microsoft.com/office/powerpoint/2010/main" val="8017132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lding slide – blue">
    <p:bg>
      <p:bgRef idx="1001">
        <a:schemeClr val="bg2"/>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1DB4A33-B8F8-EC44-A3C5-9B16400181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86526" y="1809000"/>
            <a:ext cx="7209663" cy="3235833"/>
          </a:xfrm>
          <a:prstGeom prst="rect">
            <a:avLst/>
          </a:prstGeom>
        </p:spPr>
      </p:pic>
    </p:spTree>
    <p:extLst>
      <p:ext uri="{BB962C8B-B14F-4D97-AF65-F5344CB8AC3E}">
        <p14:creationId xmlns:p14="http://schemas.microsoft.com/office/powerpoint/2010/main" val="38701928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1CD8-C32B-1D45-8BCF-4B9AC5ECC05E}"/>
              </a:ext>
            </a:extLst>
          </p:cNvPr>
          <p:cNvSpPr>
            <a:spLocks noGrp="1"/>
          </p:cNvSpPr>
          <p:nvPr>
            <p:ph type="ctrTitle" hasCustomPrompt="1"/>
          </p:nvPr>
        </p:nvSpPr>
        <p:spPr>
          <a:xfrm>
            <a:off x="334964" y="1529998"/>
            <a:ext cx="7998808" cy="1803511"/>
          </a:xfrm>
        </p:spPr>
        <p:txBody>
          <a:bodyPr lIns="0" tIns="0" rIns="0" anchor="b" anchorCtr="0"/>
          <a:lstStyle>
            <a:lvl1pPr algn="l">
              <a:lnSpc>
                <a:spcPct val="80000"/>
              </a:lnSpc>
              <a:defRPr sz="4800" baseline="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24B0C2E-4A82-FA4C-B931-E590A77060CC}"/>
              </a:ext>
            </a:extLst>
          </p:cNvPr>
          <p:cNvSpPr>
            <a:spLocks noGrp="1"/>
          </p:cNvSpPr>
          <p:nvPr>
            <p:ph type="subTitle" idx="1"/>
          </p:nvPr>
        </p:nvSpPr>
        <p:spPr>
          <a:xfrm>
            <a:off x="334963" y="3524493"/>
            <a:ext cx="6065836" cy="1071318"/>
          </a:xfrm>
        </p:spPr>
        <p:txBody>
          <a:bodyPr lIns="0"/>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8" name="Rectangle 17">
            <a:extLst>
              <a:ext uri="{FF2B5EF4-FFF2-40B4-BE49-F238E27FC236}">
                <a16:creationId xmlns:a16="http://schemas.microsoft.com/office/drawing/2014/main" id="{72100DC6-60E6-B24A-8B10-3BE5D5EC7761}"/>
              </a:ext>
            </a:extLst>
          </p:cNvPr>
          <p:cNvSpPr/>
          <p:nvPr userDrawn="1"/>
        </p:nvSpPr>
        <p:spPr>
          <a:xfrm>
            <a:off x="-1" y="4667810"/>
            <a:ext cx="3395663" cy="72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71FB44BC-D865-7B40-A077-B48606E04CE6}"/>
              </a:ext>
            </a:extLst>
          </p:cNvPr>
          <p:cNvSpPr/>
          <p:nvPr userDrawn="1"/>
        </p:nvSpPr>
        <p:spPr>
          <a:xfrm>
            <a:off x="0" y="5012045"/>
            <a:ext cx="2141838" cy="7200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9F3D1713-4A15-D345-B3CE-D908B6369822}"/>
              </a:ext>
            </a:extLst>
          </p:cNvPr>
          <p:cNvSpPr/>
          <p:nvPr userDrawn="1"/>
        </p:nvSpPr>
        <p:spPr>
          <a:xfrm>
            <a:off x="7511998" y="5292002"/>
            <a:ext cx="4680000" cy="7200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CE3FD5EB-2E74-8346-BB8D-44A855A88A85}"/>
              </a:ext>
            </a:extLst>
          </p:cNvPr>
          <p:cNvSpPr/>
          <p:nvPr userDrawn="1"/>
        </p:nvSpPr>
        <p:spPr>
          <a:xfrm>
            <a:off x="7860163" y="1339015"/>
            <a:ext cx="3600000" cy="72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9153D8FC-1962-9346-8E29-EE437455B7CD}"/>
              </a:ext>
            </a:extLst>
          </p:cNvPr>
          <p:cNvSpPr/>
          <p:nvPr userDrawn="1"/>
        </p:nvSpPr>
        <p:spPr>
          <a:xfrm>
            <a:off x="10031998" y="1410704"/>
            <a:ext cx="2160000" cy="7200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3225555F-3A46-534C-A49F-3E3B10E21A4B}"/>
              </a:ext>
            </a:extLst>
          </p:cNvPr>
          <p:cNvSpPr/>
          <p:nvPr userDrawn="1"/>
        </p:nvSpPr>
        <p:spPr>
          <a:xfrm>
            <a:off x="-2" y="4940045"/>
            <a:ext cx="360000" cy="72000"/>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04CF3090-2E5F-1047-98A1-1E1DA94939B1}"/>
              </a:ext>
            </a:extLst>
          </p:cNvPr>
          <p:cNvSpPr/>
          <p:nvPr userDrawn="1"/>
        </p:nvSpPr>
        <p:spPr>
          <a:xfrm>
            <a:off x="11471998" y="5136945"/>
            <a:ext cx="720000" cy="72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F9679222-B756-2A42-A165-650AFD825EDA}"/>
              </a:ext>
            </a:extLst>
          </p:cNvPr>
          <p:cNvSpPr/>
          <p:nvPr userDrawn="1"/>
        </p:nvSpPr>
        <p:spPr>
          <a:xfrm>
            <a:off x="11111998" y="1895587"/>
            <a:ext cx="720000" cy="72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625697D8-8793-BE40-9A21-1F170E5DED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1518" y="5783178"/>
            <a:ext cx="1983867" cy="890397"/>
          </a:xfrm>
          <a:prstGeom prst="rect">
            <a:avLst/>
          </a:prstGeom>
        </p:spPr>
      </p:pic>
      <p:sp>
        <p:nvSpPr>
          <p:cNvPr id="15" name="TextBox 14">
            <a:extLst>
              <a:ext uri="{FF2B5EF4-FFF2-40B4-BE49-F238E27FC236}">
                <a16:creationId xmlns:a16="http://schemas.microsoft.com/office/drawing/2014/main" id="{40C51AE3-3794-3343-8EDC-F6247EC8D02F}"/>
              </a:ext>
            </a:extLst>
          </p:cNvPr>
          <p:cNvSpPr txBox="1"/>
          <p:nvPr userDrawn="1"/>
        </p:nvSpPr>
        <p:spPr>
          <a:xfrm>
            <a:off x="328280" y="6164053"/>
            <a:ext cx="3060000" cy="360000"/>
          </a:xfrm>
          <a:prstGeom prst="rect">
            <a:avLst/>
          </a:prstGeom>
          <a:noFill/>
        </p:spPr>
        <p:txBody>
          <a:bodyPr wrap="square" lIns="0" tIns="0" rIns="0" bIns="0" rtlCol="0" anchor="b" anchorCtr="0">
            <a:noAutofit/>
          </a:bodyPr>
          <a:lstStyle/>
          <a:p>
            <a:pPr algn="l"/>
            <a:r>
              <a:rPr lang="en-US" sz="1060" b="0" i="0" dirty="0"/>
              <a:t>An LSEG Business</a:t>
            </a:r>
          </a:p>
        </p:txBody>
      </p:sp>
      <p:pic>
        <p:nvPicPr>
          <p:cNvPr id="5" name="Picture 4" descr="A picture containing logo&#10;&#10;Description automatically generated">
            <a:extLst>
              <a:ext uri="{FF2B5EF4-FFF2-40B4-BE49-F238E27FC236}">
                <a16:creationId xmlns:a16="http://schemas.microsoft.com/office/drawing/2014/main" id="{1BBF6E63-2F0F-9542-A199-57E6322E7B05}"/>
              </a:ext>
            </a:extLst>
          </p:cNvPr>
          <p:cNvPicPr>
            <a:picLocks noChangeAspect="1"/>
          </p:cNvPicPr>
          <p:nvPr userDrawn="1"/>
        </p:nvPicPr>
        <p:blipFill>
          <a:blip r:embed="rId4"/>
          <a:stretch>
            <a:fillRect/>
          </a:stretch>
        </p:blipFill>
        <p:spPr>
          <a:xfrm>
            <a:off x="189872" y="184322"/>
            <a:ext cx="1286114" cy="768096"/>
          </a:xfrm>
          <a:prstGeom prst="rect">
            <a:avLst/>
          </a:prstGeom>
        </p:spPr>
      </p:pic>
    </p:spTree>
    <p:extLst>
      <p:ext uri="{BB962C8B-B14F-4D97-AF65-F5344CB8AC3E}">
        <p14:creationId xmlns:p14="http://schemas.microsoft.com/office/powerpoint/2010/main" val="13124243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1 –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1CD8-C32B-1D45-8BCF-4B9AC5ECC05E}"/>
              </a:ext>
            </a:extLst>
          </p:cNvPr>
          <p:cNvSpPr>
            <a:spLocks noGrp="1"/>
          </p:cNvSpPr>
          <p:nvPr>
            <p:ph type="ctrTitle" hasCustomPrompt="1"/>
          </p:nvPr>
        </p:nvSpPr>
        <p:spPr>
          <a:xfrm>
            <a:off x="334962" y="1529998"/>
            <a:ext cx="7998809" cy="1803511"/>
          </a:xfrm>
        </p:spPr>
        <p:txBody>
          <a:bodyPr lIns="0" tIns="0" rIns="0" anchor="b" anchorCtr="0"/>
          <a:lstStyle>
            <a:lvl1pPr algn="l">
              <a:lnSpc>
                <a:spcPct val="80000"/>
              </a:lnSpc>
              <a:defRPr sz="4800" baseline="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24B0C2E-4A82-FA4C-B931-E590A77060CC}"/>
              </a:ext>
            </a:extLst>
          </p:cNvPr>
          <p:cNvSpPr>
            <a:spLocks noGrp="1"/>
          </p:cNvSpPr>
          <p:nvPr>
            <p:ph type="subTitle" idx="1"/>
          </p:nvPr>
        </p:nvSpPr>
        <p:spPr>
          <a:xfrm>
            <a:off x="334961" y="3524493"/>
            <a:ext cx="6065837" cy="1071318"/>
          </a:xfrm>
        </p:spPr>
        <p:txBody>
          <a:bodyPr lIns="0"/>
          <a:lstStyle>
            <a:lvl1pPr marL="0" indent="0" algn="l">
              <a:buNone/>
              <a:defRPr sz="1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8" name="Rectangle 17">
            <a:extLst>
              <a:ext uri="{FF2B5EF4-FFF2-40B4-BE49-F238E27FC236}">
                <a16:creationId xmlns:a16="http://schemas.microsoft.com/office/drawing/2014/main" id="{72100DC6-60E6-B24A-8B10-3BE5D5EC7761}"/>
              </a:ext>
            </a:extLst>
          </p:cNvPr>
          <p:cNvSpPr/>
          <p:nvPr userDrawn="1"/>
        </p:nvSpPr>
        <p:spPr>
          <a:xfrm>
            <a:off x="-1" y="4667810"/>
            <a:ext cx="3395663" cy="72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71FB44BC-D865-7B40-A077-B48606E04CE6}"/>
              </a:ext>
            </a:extLst>
          </p:cNvPr>
          <p:cNvSpPr/>
          <p:nvPr userDrawn="1"/>
        </p:nvSpPr>
        <p:spPr>
          <a:xfrm>
            <a:off x="0" y="5012045"/>
            <a:ext cx="2141838" cy="7200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9F3D1713-4A15-D345-B3CE-D908B6369822}"/>
              </a:ext>
            </a:extLst>
          </p:cNvPr>
          <p:cNvSpPr/>
          <p:nvPr userDrawn="1"/>
        </p:nvSpPr>
        <p:spPr>
          <a:xfrm>
            <a:off x="7511998" y="5292002"/>
            <a:ext cx="4680000" cy="7200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CE3FD5EB-2E74-8346-BB8D-44A855A88A85}"/>
              </a:ext>
            </a:extLst>
          </p:cNvPr>
          <p:cNvSpPr/>
          <p:nvPr userDrawn="1"/>
        </p:nvSpPr>
        <p:spPr>
          <a:xfrm>
            <a:off x="7860163" y="1339015"/>
            <a:ext cx="360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9153D8FC-1962-9346-8E29-EE437455B7CD}"/>
              </a:ext>
            </a:extLst>
          </p:cNvPr>
          <p:cNvSpPr/>
          <p:nvPr userDrawn="1"/>
        </p:nvSpPr>
        <p:spPr>
          <a:xfrm>
            <a:off x="10031998" y="1410704"/>
            <a:ext cx="2160000" cy="72000"/>
          </a:xfrm>
          <a:prstGeom prst="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3225555F-3A46-534C-A49F-3E3B10E21A4B}"/>
              </a:ext>
            </a:extLst>
          </p:cNvPr>
          <p:cNvSpPr/>
          <p:nvPr userDrawn="1"/>
        </p:nvSpPr>
        <p:spPr>
          <a:xfrm>
            <a:off x="-2" y="4940045"/>
            <a:ext cx="36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04CF3090-2E5F-1047-98A1-1E1DA94939B1}"/>
              </a:ext>
            </a:extLst>
          </p:cNvPr>
          <p:cNvSpPr/>
          <p:nvPr userDrawn="1"/>
        </p:nvSpPr>
        <p:spPr>
          <a:xfrm>
            <a:off x="11471998" y="5136945"/>
            <a:ext cx="72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F9679222-B756-2A42-A165-650AFD825EDA}"/>
              </a:ext>
            </a:extLst>
          </p:cNvPr>
          <p:cNvSpPr/>
          <p:nvPr userDrawn="1"/>
        </p:nvSpPr>
        <p:spPr>
          <a:xfrm>
            <a:off x="11111998" y="1895587"/>
            <a:ext cx="72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A25C2618-43E8-0D4B-BEB0-A05EA1A3B456}"/>
              </a:ext>
            </a:extLst>
          </p:cNvPr>
          <p:cNvPicPr>
            <a:picLocks noChangeAspect="1"/>
          </p:cNvPicPr>
          <p:nvPr userDrawn="1"/>
        </p:nvPicPr>
        <p:blipFill>
          <a:blip r:embed="rId2"/>
          <a:stretch>
            <a:fillRect/>
          </a:stretch>
        </p:blipFill>
        <p:spPr>
          <a:xfrm>
            <a:off x="189872" y="184322"/>
            <a:ext cx="3691817" cy="972000"/>
          </a:xfrm>
          <a:prstGeom prst="rect">
            <a:avLst/>
          </a:prstGeom>
        </p:spPr>
      </p:pic>
      <p:pic>
        <p:nvPicPr>
          <p:cNvPr id="16" name="Graphic 15">
            <a:extLst>
              <a:ext uri="{FF2B5EF4-FFF2-40B4-BE49-F238E27FC236}">
                <a16:creationId xmlns:a16="http://schemas.microsoft.com/office/drawing/2014/main" id="{4F65922C-5D9B-E149-906A-B2AA387B4F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51518" y="5783178"/>
            <a:ext cx="1983867" cy="890397"/>
          </a:xfrm>
          <a:prstGeom prst="rect">
            <a:avLst/>
          </a:prstGeom>
        </p:spPr>
      </p:pic>
      <p:sp>
        <p:nvSpPr>
          <p:cNvPr id="15" name="TextBox 14">
            <a:extLst>
              <a:ext uri="{FF2B5EF4-FFF2-40B4-BE49-F238E27FC236}">
                <a16:creationId xmlns:a16="http://schemas.microsoft.com/office/drawing/2014/main" id="{1B9D9C8A-CAFE-5247-A939-43F5293C0A94}"/>
              </a:ext>
            </a:extLst>
          </p:cNvPr>
          <p:cNvSpPr txBox="1"/>
          <p:nvPr userDrawn="1"/>
        </p:nvSpPr>
        <p:spPr>
          <a:xfrm>
            <a:off x="328280" y="6164053"/>
            <a:ext cx="3060000" cy="360000"/>
          </a:xfrm>
          <a:prstGeom prst="rect">
            <a:avLst/>
          </a:prstGeom>
          <a:noFill/>
        </p:spPr>
        <p:txBody>
          <a:bodyPr wrap="square" lIns="0" tIns="0" rIns="0" bIns="0" rtlCol="0" anchor="b" anchorCtr="0">
            <a:noAutofit/>
          </a:bodyPr>
          <a:lstStyle/>
          <a:p>
            <a:pPr algn="l"/>
            <a:r>
              <a:rPr lang="en-US" sz="1060" b="0" i="0" dirty="0"/>
              <a:t>An LSEG Business</a:t>
            </a:r>
          </a:p>
        </p:txBody>
      </p:sp>
    </p:spTree>
    <p:extLst>
      <p:ext uri="{BB962C8B-B14F-4D97-AF65-F5344CB8AC3E}">
        <p14:creationId xmlns:p14="http://schemas.microsoft.com/office/powerpoint/2010/main" val="34749205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3 – with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12C6B-7967-724D-A5C0-3A1B0636BF1B}"/>
              </a:ext>
            </a:extLst>
          </p:cNvPr>
          <p:cNvSpPr txBox="1"/>
          <p:nvPr userDrawn="1"/>
        </p:nvSpPr>
        <p:spPr>
          <a:xfrm>
            <a:off x="0" y="0"/>
            <a:ext cx="12192000" cy="6858000"/>
          </a:xfrm>
          <a:prstGeom prst="rect">
            <a:avLst/>
          </a:prstGeom>
          <a:solidFill>
            <a:srgbClr val="FFBFFF"/>
          </a:solidFill>
        </p:spPr>
        <p:txBody>
          <a:bodyPr wrap="square" lIns="360000" tIns="360000" rIns="360000" rtlCol="0">
            <a:noAutofit/>
          </a:bodyPr>
          <a:lstStyle/>
          <a:p>
            <a:r>
              <a:rPr lang="en-US" b="1" dirty="0">
                <a:solidFill>
                  <a:srgbClr val="FF00FF"/>
                </a:solidFill>
              </a:rPr>
              <a:t>Insert full page image. Delete this box.</a:t>
            </a:r>
          </a:p>
        </p:txBody>
      </p:sp>
      <p:sp>
        <p:nvSpPr>
          <p:cNvPr id="6" name="Rectangle 5">
            <a:extLst>
              <a:ext uri="{FF2B5EF4-FFF2-40B4-BE49-F238E27FC236}">
                <a16:creationId xmlns:a16="http://schemas.microsoft.com/office/drawing/2014/main" id="{ECD9B8D5-6826-664F-B282-F1FB50673CD3}"/>
              </a:ext>
            </a:extLst>
          </p:cNvPr>
          <p:cNvSpPr/>
          <p:nvPr userDrawn="1"/>
        </p:nvSpPr>
        <p:spPr>
          <a:xfrm>
            <a:off x="-3" y="1945758"/>
            <a:ext cx="6836737" cy="3454242"/>
          </a:xfrm>
          <a:prstGeom prst="rect">
            <a:avLst/>
          </a:prstGeom>
          <a:solidFill>
            <a:srgbClr val="001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3AADB5B-C76C-9B40-B416-538DCB12291C}"/>
              </a:ext>
            </a:extLst>
          </p:cNvPr>
          <p:cNvGrpSpPr/>
          <p:nvPr userDrawn="1"/>
        </p:nvGrpSpPr>
        <p:grpSpPr>
          <a:xfrm>
            <a:off x="-2" y="5256002"/>
            <a:ext cx="5220000" cy="143998"/>
            <a:chOff x="-2" y="5328001"/>
            <a:chExt cx="5220000" cy="143998"/>
          </a:xfrm>
        </p:grpSpPr>
        <p:sp>
          <p:nvSpPr>
            <p:cNvPr id="9" name="Rectangle 8">
              <a:extLst>
                <a:ext uri="{FF2B5EF4-FFF2-40B4-BE49-F238E27FC236}">
                  <a16:creationId xmlns:a16="http://schemas.microsoft.com/office/drawing/2014/main" id="{4BDB2676-CDC3-A74E-9087-6936AA022F5D}"/>
                </a:ext>
              </a:extLst>
            </p:cNvPr>
            <p:cNvSpPr/>
            <p:nvPr userDrawn="1"/>
          </p:nvSpPr>
          <p:spPr>
            <a:xfrm>
              <a:off x="3051936" y="5328001"/>
              <a:ext cx="2168062" cy="72000"/>
            </a:xfrm>
            <a:prstGeom prst="rect">
              <a:avLst/>
            </a:prstGeom>
            <a:solidFill>
              <a:srgbClr val="00D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9B04B2-6E54-E54F-9112-3540449733AE}"/>
                </a:ext>
              </a:extLst>
            </p:cNvPr>
            <p:cNvSpPr/>
            <p:nvPr userDrawn="1"/>
          </p:nvSpPr>
          <p:spPr>
            <a:xfrm>
              <a:off x="-2" y="5399999"/>
              <a:ext cx="337980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334964" y="2523490"/>
            <a:ext cx="6204060" cy="1081018"/>
          </a:xfrm>
        </p:spPr>
        <p:txBody>
          <a:bodyPr bIns="108000" anchor="b"/>
          <a:lstStyle>
            <a:lvl1pPr algn="l">
              <a:lnSpc>
                <a:spcPct val="80000"/>
              </a:lnSpc>
              <a:defRPr sz="40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34964" y="3604508"/>
            <a:ext cx="6204059" cy="540000"/>
          </a:xfrm>
        </p:spPr>
        <p:txBody>
          <a:bodyPr anchor="t">
            <a:no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3" name="Graphic 12">
            <a:extLst>
              <a:ext uri="{FF2B5EF4-FFF2-40B4-BE49-F238E27FC236}">
                <a16:creationId xmlns:a16="http://schemas.microsoft.com/office/drawing/2014/main" id="{66EA333B-11A7-3D4A-9404-E6C55E01E0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1518" y="5783178"/>
            <a:ext cx="1983867" cy="890397"/>
          </a:xfrm>
          <a:prstGeom prst="rect">
            <a:avLst/>
          </a:prstGeom>
        </p:spPr>
      </p:pic>
      <p:sp>
        <p:nvSpPr>
          <p:cNvPr id="11" name="TextBox 10">
            <a:extLst>
              <a:ext uri="{FF2B5EF4-FFF2-40B4-BE49-F238E27FC236}">
                <a16:creationId xmlns:a16="http://schemas.microsoft.com/office/drawing/2014/main" id="{A60E1306-D1D9-AB4E-BB40-4BC16E1D705A}"/>
              </a:ext>
            </a:extLst>
          </p:cNvPr>
          <p:cNvSpPr txBox="1"/>
          <p:nvPr userDrawn="1"/>
        </p:nvSpPr>
        <p:spPr>
          <a:xfrm>
            <a:off x="328280" y="6164053"/>
            <a:ext cx="3060000" cy="360000"/>
          </a:xfrm>
          <a:prstGeom prst="rect">
            <a:avLst/>
          </a:prstGeom>
          <a:noFill/>
        </p:spPr>
        <p:txBody>
          <a:bodyPr wrap="square" lIns="0" tIns="0" rIns="0" bIns="0" rtlCol="0" anchor="b" anchorCtr="0">
            <a:noAutofit/>
          </a:bodyPr>
          <a:lstStyle/>
          <a:p>
            <a:pPr algn="l"/>
            <a:r>
              <a:rPr lang="en-US" sz="1060" b="0" i="0" dirty="0">
                <a:solidFill>
                  <a:schemeClr val="bg1"/>
                </a:solidFill>
              </a:rPr>
              <a:t>An LSEG Business</a:t>
            </a:r>
          </a:p>
        </p:txBody>
      </p:sp>
    </p:spTree>
    <p:extLst>
      <p:ext uri="{BB962C8B-B14F-4D97-AF65-F5344CB8AC3E}">
        <p14:creationId xmlns:p14="http://schemas.microsoft.com/office/powerpoint/2010/main" val="38571249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1 – black">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34964" y="3429000"/>
            <a:ext cx="7501098" cy="733583"/>
          </a:xfrm>
        </p:spPr>
        <p:txBody>
          <a:bodyPr anchor="t">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sp>
        <p:nvSpPr>
          <p:cNvPr id="7" name="Rectangle 6">
            <a:extLst>
              <a:ext uri="{FF2B5EF4-FFF2-40B4-BE49-F238E27FC236}">
                <a16:creationId xmlns:a16="http://schemas.microsoft.com/office/drawing/2014/main" id="{E874BA0C-A915-CC42-BCF8-B58183672D53}"/>
              </a:ext>
            </a:extLst>
          </p:cNvPr>
          <p:cNvSpPr/>
          <p:nvPr userDrawn="1"/>
        </p:nvSpPr>
        <p:spPr>
          <a:xfrm>
            <a:off x="2461474" y="6134103"/>
            <a:ext cx="2160000" cy="72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B38ADDFB-11A7-5844-8166-DFE5780518CC}"/>
              </a:ext>
            </a:extLst>
          </p:cNvPr>
          <p:cNvSpPr/>
          <p:nvPr userDrawn="1"/>
        </p:nvSpPr>
        <p:spPr>
          <a:xfrm>
            <a:off x="3641689" y="6062103"/>
            <a:ext cx="2880000" cy="72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1300E25-7522-F34D-A793-F6CD40F94CC5}"/>
              </a:ext>
            </a:extLst>
          </p:cNvPr>
          <p:cNvSpPr/>
          <p:nvPr userDrawn="1"/>
        </p:nvSpPr>
        <p:spPr>
          <a:xfrm>
            <a:off x="0" y="333375"/>
            <a:ext cx="4680000" cy="72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1F37B2A-518A-8444-999D-C639C26DB25D}"/>
              </a:ext>
            </a:extLst>
          </p:cNvPr>
          <p:cNvSpPr/>
          <p:nvPr userDrawn="1"/>
        </p:nvSpPr>
        <p:spPr>
          <a:xfrm>
            <a:off x="10031998" y="1809188"/>
            <a:ext cx="2160000" cy="72000"/>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014E813-6E57-CB49-9BC0-5057F3613596}"/>
              </a:ext>
            </a:extLst>
          </p:cNvPr>
          <p:cNvSpPr/>
          <p:nvPr userDrawn="1"/>
        </p:nvSpPr>
        <p:spPr>
          <a:xfrm>
            <a:off x="0" y="405375"/>
            <a:ext cx="72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E699DE2C-388D-AE44-9B26-6F734789970B}"/>
              </a:ext>
            </a:extLst>
          </p:cNvPr>
          <p:cNvSpPr/>
          <p:nvPr userDrawn="1"/>
        </p:nvSpPr>
        <p:spPr>
          <a:xfrm>
            <a:off x="9383096" y="2030044"/>
            <a:ext cx="144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a:extLst>
              <a:ext uri="{FF2B5EF4-FFF2-40B4-BE49-F238E27FC236}">
                <a16:creationId xmlns:a16="http://schemas.microsoft.com/office/drawing/2014/main" id="{736C1106-DE39-5742-BCEA-03A9F18CFA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2000" y="6134103"/>
            <a:ext cx="1306449" cy="586359"/>
          </a:xfrm>
          <a:prstGeom prst="rect">
            <a:avLst/>
          </a:prstGeom>
        </p:spPr>
      </p:pic>
      <p:sp>
        <p:nvSpPr>
          <p:cNvPr id="14" name="TextBox 13">
            <a:extLst>
              <a:ext uri="{FF2B5EF4-FFF2-40B4-BE49-F238E27FC236}">
                <a16:creationId xmlns:a16="http://schemas.microsoft.com/office/drawing/2014/main" id="{DA454E61-2FD4-F24E-AE78-002B5061E0F3}"/>
              </a:ext>
            </a:extLst>
          </p:cNvPr>
          <p:cNvSpPr txBox="1"/>
          <p:nvPr userDrawn="1"/>
        </p:nvSpPr>
        <p:spPr>
          <a:xfrm>
            <a:off x="334964"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2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9730" y="2118053"/>
            <a:ext cx="7486331" cy="1310947"/>
          </a:xfrm>
        </p:spPr>
        <p:txBody>
          <a:bodyPr bIns="108000" anchor="b">
            <a:noAutofit/>
          </a:bodyPr>
          <a:lstStyle>
            <a:lvl1pPr algn="l">
              <a:lnSpc>
                <a:spcPct val="80000"/>
              </a:lnSpc>
              <a:defRPr sz="4400" baseline="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34964" y="3429000"/>
            <a:ext cx="7501098" cy="733583"/>
          </a:xfrm>
        </p:spPr>
        <p:txBody>
          <a:bodyPr anchor="t">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TextBox 5"/>
          <p:cNvSpPr txBox="1"/>
          <p:nvPr userDrawn="1"/>
        </p:nvSpPr>
        <p:spPr>
          <a:xfrm>
            <a:off x="6045200" y="-423333"/>
            <a:ext cx="184731" cy="369332"/>
          </a:xfrm>
          <a:prstGeom prst="rect">
            <a:avLst/>
          </a:prstGeom>
          <a:noFill/>
        </p:spPr>
        <p:txBody>
          <a:bodyPr wrap="none" rtlCol="0">
            <a:noAutofit/>
          </a:bodyPr>
          <a:lstStyle/>
          <a:p>
            <a:endParaRPr lang="en-US" b="0" i="0" dirty="0">
              <a:latin typeface="Arial" charset="0"/>
            </a:endParaRPr>
          </a:p>
        </p:txBody>
      </p:sp>
      <p:sp>
        <p:nvSpPr>
          <p:cNvPr id="7" name="Rectangle 6">
            <a:extLst>
              <a:ext uri="{FF2B5EF4-FFF2-40B4-BE49-F238E27FC236}">
                <a16:creationId xmlns:a16="http://schemas.microsoft.com/office/drawing/2014/main" id="{02528BF1-6964-2042-8894-FF6D92E0E80C}"/>
              </a:ext>
            </a:extLst>
          </p:cNvPr>
          <p:cNvSpPr/>
          <p:nvPr userDrawn="1"/>
        </p:nvSpPr>
        <p:spPr>
          <a:xfrm>
            <a:off x="2461474" y="6134103"/>
            <a:ext cx="2160000" cy="72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36B50D79-E650-EA45-BF1D-712C4C8289B7}"/>
              </a:ext>
            </a:extLst>
          </p:cNvPr>
          <p:cNvSpPr/>
          <p:nvPr userDrawn="1"/>
        </p:nvSpPr>
        <p:spPr>
          <a:xfrm>
            <a:off x="3641689" y="6062103"/>
            <a:ext cx="2880000" cy="72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71E3C0C-9683-3A48-8A72-94B6E903EB18}"/>
              </a:ext>
            </a:extLst>
          </p:cNvPr>
          <p:cNvSpPr/>
          <p:nvPr userDrawn="1"/>
        </p:nvSpPr>
        <p:spPr>
          <a:xfrm>
            <a:off x="0" y="333375"/>
            <a:ext cx="4680000" cy="72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2B7ECC1B-A7D9-A842-B4E6-75624DE844D9}"/>
              </a:ext>
            </a:extLst>
          </p:cNvPr>
          <p:cNvSpPr/>
          <p:nvPr userDrawn="1"/>
        </p:nvSpPr>
        <p:spPr>
          <a:xfrm>
            <a:off x="10031998" y="1809188"/>
            <a:ext cx="2160000" cy="7200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E9F9E5E-B4D7-C64D-A994-971C3543A57A}"/>
              </a:ext>
            </a:extLst>
          </p:cNvPr>
          <p:cNvSpPr/>
          <p:nvPr userDrawn="1"/>
        </p:nvSpPr>
        <p:spPr>
          <a:xfrm>
            <a:off x="0" y="405375"/>
            <a:ext cx="72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5E61941C-325D-0246-A33F-24EBDEF2C27C}"/>
              </a:ext>
            </a:extLst>
          </p:cNvPr>
          <p:cNvSpPr/>
          <p:nvPr userDrawn="1"/>
        </p:nvSpPr>
        <p:spPr>
          <a:xfrm>
            <a:off x="9383096" y="2030044"/>
            <a:ext cx="1440000" cy="72000"/>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5" name="Graphic 14">
            <a:extLst>
              <a:ext uri="{FF2B5EF4-FFF2-40B4-BE49-F238E27FC236}">
                <a16:creationId xmlns:a16="http://schemas.microsoft.com/office/drawing/2014/main" id="{F7B4D894-B9D8-1049-A410-E5019E7B33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4" name="TextBox 13">
            <a:extLst>
              <a:ext uri="{FF2B5EF4-FFF2-40B4-BE49-F238E27FC236}">
                <a16:creationId xmlns:a16="http://schemas.microsoft.com/office/drawing/2014/main" id="{C528E32F-ACA4-604F-A93D-26E948FD3782}"/>
              </a:ext>
            </a:extLst>
          </p:cNvPr>
          <p:cNvSpPr txBox="1"/>
          <p:nvPr userDrawn="1"/>
        </p:nvSpPr>
        <p:spPr>
          <a:xfrm>
            <a:off x="334964"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Tree>
    <p:extLst>
      <p:ext uri="{BB962C8B-B14F-4D97-AF65-F5344CB8AC3E}">
        <p14:creationId xmlns:p14="http://schemas.microsoft.com/office/powerpoint/2010/main" val="729278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3" y="1881188"/>
            <a:ext cx="10477500" cy="406876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144AAD-7199-1643-8D76-8745B8E9FA89}"/>
              </a:ext>
            </a:extLst>
          </p:cNvPr>
          <p:cNvSpPr/>
          <p:nvPr userDrawn="1"/>
        </p:nvSpPr>
        <p:spPr>
          <a:xfrm>
            <a:off x="10032000" y="5985898"/>
            <a:ext cx="21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280A7B-1AB5-B24B-8C39-1686D44A085E}"/>
              </a:ext>
            </a:extLst>
          </p:cNvPr>
          <p:cNvSpPr/>
          <p:nvPr userDrawn="1"/>
        </p:nvSpPr>
        <p:spPr>
          <a:xfrm>
            <a:off x="-1" y="6255022"/>
            <a:ext cx="3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89563B-F771-0843-9955-E7801744B571}"/>
              </a:ext>
            </a:extLst>
          </p:cNvPr>
          <p:cNvSpPr/>
          <p:nvPr userDrawn="1"/>
        </p:nvSpPr>
        <p:spPr>
          <a:xfrm>
            <a:off x="-1" y="6183022"/>
            <a:ext cx="7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5838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397-2659-F141-A617-F703E7FD9DEB}"/>
              </a:ext>
            </a:extLst>
          </p:cNvPr>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7642D894-81D9-1D4E-9154-0C62FB1BF553}"/>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3FD892F9-2F33-7541-99F2-6F7A5A4C061E}"/>
              </a:ext>
            </a:extLst>
          </p:cNvPr>
          <p:cNvSpPr>
            <a:spLocks noGrp="1"/>
          </p:cNvSpPr>
          <p:nvPr>
            <p:ph type="body" sz="quarter" idx="12" hasCustomPrompt="1"/>
          </p:nvPr>
        </p:nvSpPr>
        <p:spPr>
          <a:xfrm>
            <a:off x="334963" y="807185"/>
            <a:ext cx="10477500" cy="330628"/>
          </a:xfrm>
        </p:spPr>
        <p:txBody>
          <a:bodyPr/>
          <a:lstStyle>
            <a:lvl1pPr>
              <a:defRPr b="0">
                <a:solidFill>
                  <a:schemeClr val="tx1"/>
                </a:solidFill>
              </a:defRPr>
            </a:lvl1pPr>
          </a:lstStyle>
          <a:p>
            <a:pPr lvl="0"/>
            <a:r>
              <a:rPr lang="en-GB" dirty="0"/>
              <a:t>Insert subtitle or delete</a:t>
            </a:r>
            <a:endParaRPr lang="en-US" dirty="0"/>
          </a:p>
        </p:txBody>
      </p:sp>
      <p:sp>
        <p:nvSpPr>
          <p:cNvPr id="14" name="Content Placeholder 13">
            <a:extLst>
              <a:ext uri="{FF2B5EF4-FFF2-40B4-BE49-F238E27FC236}">
                <a16:creationId xmlns:a16="http://schemas.microsoft.com/office/drawing/2014/main" id="{577825FA-5640-3F44-A39A-31CFC5C6539C}"/>
              </a:ext>
            </a:extLst>
          </p:cNvPr>
          <p:cNvSpPr>
            <a:spLocks noGrp="1"/>
          </p:cNvSpPr>
          <p:nvPr>
            <p:ph sz="quarter" idx="13"/>
          </p:nvPr>
        </p:nvSpPr>
        <p:spPr>
          <a:xfrm>
            <a:off x="334962"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Rectangle 7">
            <a:extLst>
              <a:ext uri="{FF2B5EF4-FFF2-40B4-BE49-F238E27FC236}">
                <a16:creationId xmlns:a16="http://schemas.microsoft.com/office/drawing/2014/main" id="{5BACD587-75AE-4D47-9E10-4820AE5A1921}"/>
              </a:ext>
            </a:extLst>
          </p:cNvPr>
          <p:cNvSpPr/>
          <p:nvPr userDrawn="1"/>
        </p:nvSpPr>
        <p:spPr>
          <a:xfrm>
            <a:off x="-1" y="1337969"/>
            <a:ext cx="43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144AAD-7199-1643-8D76-8745B8E9FA89}"/>
              </a:ext>
            </a:extLst>
          </p:cNvPr>
          <p:cNvSpPr/>
          <p:nvPr userDrawn="1"/>
        </p:nvSpPr>
        <p:spPr>
          <a:xfrm>
            <a:off x="10032000" y="5985898"/>
            <a:ext cx="21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362E018-EB80-D44F-8F44-1E8E412DC5E4}"/>
              </a:ext>
            </a:extLst>
          </p:cNvPr>
          <p:cNvSpPr>
            <a:spLocks noGrp="1"/>
          </p:cNvSpPr>
          <p:nvPr>
            <p:ph sz="quarter" idx="14"/>
          </p:nvPr>
        </p:nvSpPr>
        <p:spPr>
          <a:xfrm>
            <a:off x="5772463" y="1881188"/>
            <a:ext cx="5040000" cy="39957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Rectangle 10">
            <a:extLst>
              <a:ext uri="{FF2B5EF4-FFF2-40B4-BE49-F238E27FC236}">
                <a16:creationId xmlns:a16="http://schemas.microsoft.com/office/drawing/2014/main" id="{A3CC1204-4528-6D45-9CBD-78E1B37CF276}"/>
              </a:ext>
            </a:extLst>
          </p:cNvPr>
          <p:cNvSpPr/>
          <p:nvPr userDrawn="1"/>
        </p:nvSpPr>
        <p:spPr>
          <a:xfrm>
            <a:off x="-1" y="6255022"/>
            <a:ext cx="36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4B990A-EEDD-6E4C-8FE7-1CCF7DB17341}"/>
              </a:ext>
            </a:extLst>
          </p:cNvPr>
          <p:cNvSpPr/>
          <p:nvPr userDrawn="1"/>
        </p:nvSpPr>
        <p:spPr>
          <a:xfrm>
            <a:off x="-1" y="6183022"/>
            <a:ext cx="7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9368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63" y="338399"/>
            <a:ext cx="10477500" cy="430567"/>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334963" y="1881188"/>
            <a:ext cx="10477500" cy="3995737"/>
          </a:xfrm>
          <a:prstGeom prst="rect">
            <a:avLst/>
          </a:prstGeom>
        </p:spPr>
        <p:txBody>
          <a:bodyPr vert="horz" lIns="0" tIns="0" rIns="0" bIns="0" rtlCol="0">
            <a:noAutofit/>
          </a:bodyPr>
          <a:lstStyle/>
          <a:p>
            <a:pPr lvl="0"/>
            <a:r>
              <a:rPr lang="en-US" dirty="0"/>
              <a:t>Heading level style</a:t>
            </a:r>
          </a:p>
          <a:p>
            <a:pPr lvl="1"/>
            <a:r>
              <a:rPr lang="en-US" dirty="0"/>
              <a:t>Body copy style </a:t>
            </a:r>
          </a:p>
          <a:p>
            <a:pPr lvl="2"/>
            <a:r>
              <a:rPr lang="en-US" dirty="0"/>
              <a:t>Bullet level 1</a:t>
            </a:r>
          </a:p>
          <a:p>
            <a:pPr lvl="3"/>
            <a:r>
              <a:rPr lang="en-US" dirty="0"/>
              <a:t>Bullet level 2</a:t>
            </a:r>
          </a:p>
          <a:p>
            <a:pPr lvl="4"/>
            <a:r>
              <a:rPr lang="en-US" dirty="0"/>
              <a:t>Bullet level 3</a:t>
            </a:r>
          </a:p>
        </p:txBody>
      </p:sp>
      <p:sp>
        <p:nvSpPr>
          <p:cNvPr id="8" name="TextBox 7">
            <a:extLst>
              <a:ext uri="{FF2B5EF4-FFF2-40B4-BE49-F238E27FC236}">
                <a16:creationId xmlns:a16="http://schemas.microsoft.com/office/drawing/2014/main" id="{002A5AF3-F9F6-8743-AA58-1F987E301413}"/>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a:t>
            </a:fld>
            <a:endParaRPr lang="en-US" sz="800" b="0" i="0" dirty="0">
              <a:latin typeface="+mn-lt"/>
              <a:ea typeface="Arial" charset="0"/>
              <a:cs typeface="Arial" charset="0"/>
            </a:endParaRPr>
          </a:p>
        </p:txBody>
      </p:sp>
      <p:sp>
        <p:nvSpPr>
          <p:cNvPr id="4" name="Footer Placeholder 3"/>
          <p:cNvSpPr>
            <a:spLocks noGrp="1"/>
          </p:cNvSpPr>
          <p:nvPr>
            <p:ph type="ftr" sz="quarter" idx="3"/>
          </p:nvPr>
        </p:nvSpPr>
        <p:spPr>
          <a:xfrm>
            <a:off x="2286000" y="6440910"/>
            <a:ext cx="7200000" cy="180000"/>
          </a:xfrm>
          <a:prstGeom prst="rect">
            <a:avLst/>
          </a:prstGeom>
        </p:spPr>
        <p:txBody>
          <a:bodyPr vert="horz" lIns="0" tIns="0" rIns="0" bIns="0" rtlCol="0" anchor="b" anchorCtr="0">
            <a:noAutofit/>
          </a:bodyPr>
          <a:lstStyle>
            <a:lvl1pPr algn="l">
              <a:defRPr sz="800" b="0" i="0">
                <a:solidFill>
                  <a:schemeClr val="tx1"/>
                </a:solidFill>
                <a:latin typeface="+mn-lt"/>
              </a:defRPr>
            </a:lvl1pPr>
          </a:lstStyle>
          <a:p>
            <a:endParaRPr lang="en-US" dirty="0">
              <a:latin typeface="+mn-lt"/>
            </a:endParaRPr>
          </a:p>
        </p:txBody>
      </p:sp>
      <p:pic>
        <p:nvPicPr>
          <p:cNvPr id="7" name="Graphic 6">
            <a:extLst>
              <a:ext uri="{FF2B5EF4-FFF2-40B4-BE49-F238E27FC236}">
                <a16:creationId xmlns:a16="http://schemas.microsoft.com/office/drawing/2014/main" id="{3D181770-AC22-024E-9147-7E59732BE512}"/>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691075" y="6127753"/>
            <a:ext cx="1306449" cy="586359"/>
          </a:xfrm>
          <a:prstGeom prst="rect">
            <a:avLst/>
          </a:prstGeom>
        </p:spPr>
      </p:pic>
      <p:sp>
        <p:nvSpPr>
          <p:cNvPr id="9" name="TextBox 8">
            <a:extLst>
              <a:ext uri="{FF2B5EF4-FFF2-40B4-BE49-F238E27FC236}">
                <a16:creationId xmlns:a16="http://schemas.microsoft.com/office/drawing/2014/main" id="{86D38D49-1944-F94A-8148-B947AEAFAB8A}"/>
              </a:ext>
            </a:extLst>
          </p:cNvPr>
          <p:cNvSpPr txBox="1"/>
          <p:nvPr userDrawn="1"/>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Tree>
    <p:extLst>
      <p:ext uri="{BB962C8B-B14F-4D97-AF65-F5344CB8AC3E}">
        <p14:creationId xmlns:p14="http://schemas.microsoft.com/office/powerpoint/2010/main" val="1555375599"/>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16" r:id="rId3"/>
    <p:sldLayoutId id="2147483717" r:id="rId4"/>
    <p:sldLayoutId id="2147483663" r:id="rId5"/>
    <p:sldLayoutId id="2147483692" r:id="rId6"/>
    <p:sldLayoutId id="2147483699" r:id="rId7"/>
    <p:sldLayoutId id="2147483696" r:id="rId8"/>
    <p:sldLayoutId id="2147483718" r:id="rId9"/>
    <p:sldLayoutId id="2147483719" r:id="rId10"/>
    <p:sldLayoutId id="2147483714" r:id="rId11"/>
    <p:sldLayoutId id="2147483722" r:id="rId12"/>
    <p:sldLayoutId id="2147483720" r:id="rId13"/>
    <p:sldLayoutId id="2147483713" r:id="rId14"/>
    <p:sldLayoutId id="2147483712" r:id="rId15"/>
    <p:sldLayoutId id="2147483723" r:id="rId16"/>
    <p:sldLayoutId id="2147483675" r:id="rId17"/>
  </p:sldLayoutIdLst>
  <p:hf hdr="0" dt="0"/>
  <p:txStyles>
    <p:titleStyle>
      <a:lvl1pPr algn="l" defTabSz="914400" rtl="0" eaLnBrk="1" latinLnBrk="0" hangingPunct="1">
        <a:lnSpc>
          <a:spcPct val="90000"/>
        </a:lnSpc>
        <a:spcBef>
          <a:spcPct val="0"/>
        </a:spcBef>
        <a:buNone/>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 userDrawn="1">
          <p15:clr>
            <a:srgbClr val="F26B43"/>
          </p15:clr>
        </p15:guide>
        <p15:guide id="8" pos="7469" userDrawn="1">
          <p15:clr>
            <a:srgbClr val="F26B43"/>
          </p15:clr>
        </p15:guide>
        <p15:guide id="9" orient="horz" pos="4156" userDrawn="1">
          <p15:clr>
            <a:srgbClr val="F26B43"/>
          </p15:clr>
        </p15:guide>
        <p15:guide id="10" orient="horz" pos="210" userDrawn="1">
          <p15:clr>
            <a:srgbClr val="F26B43"/>
          </p15:clr>
        </p15:guide>
        <p15:guide id="11" pos="6811" userDrawn="1">
          <p15:clr>
            <a:srgbClr val="F26B43"/>
          </p15:clr>
        </p15:guide>
        <p15:guide id="12" orient="horz" pos="1185" userDrawn="1">
          <p15:clr>
            <a:srgbClr val="F26B43"/>
          </p15:clr>
        </p15:guide>
        <p15:guide id="13" pos="7310" userDrawn="1">
          <p15:clr>
            <a:srgbClr val="F26B43"/>
          </p15:clr>
        </p15:guide>
        <p15:guide id="14" orient="horz" pos="3816" userDrawn="1">
          <p15:clr>
            <a:srgbClr val="F26B43"/>
          </p15:clr>
        </p15:guide>
        <p15:guide id="1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finitiv.com/en/libor-transition-solutions#guide" TargetMode="External"/><Relationship Id="rId7" Type="http://schemas.openxmlformats.org/officeDocument/2006/relationships/hyperlink" Target="https://www.refinitiv.com/en/financial-data/financial-benchmarks/tokyo-swap-rate" TargetMode="External"/><Relationship Id="rId2" Type="http://schemas.openxmlformats.org/officeDocument/2006/relationships/hyperlink" Target="https://www.refinitiv.com/en/libor-transition-solutions" TargetMode="External"/><Relationship Id="rId1" Type="http://schemas.openxmlformats.org/officeDocument/2006/relationships/slideLayout" Target="../slideLayouts/slideLayout14.xml"/><Relationship Id="rId6" Type="http://schemas.openxmlformats.org/officeDocument/2006/relationships/hyperlink" Target="https://www.refinitiv.com/en/financial-data/financial-benchmarks/usd-ibor-cash-fallbacks" TargetMode="External"/><Relationship Id="rId5" Type="http://schemas.openxmlformats.org/officeDocument/2006/relationships/hyperlink" Target="https://www.refinitiv.com/en/financial-data/financial-benchmarks/term-sonia-reference-rates" TargetMode="External"/><Relationship Id="rId4" Type="http://schemas.openxmlformats.org/officeDocument/2006/relationships/hyperlink" Target="https://www.refinitiv.com/content/dam/marketing/en_us/documents/white-papers/navigating-the-libor-transition-practical-guide.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www.isda.org/2021/03/05/isda-statement-on-uk-fca-libor-announcement/"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www.bankofengland.co.uk/-/media/boe/files/markets/benchmarks/rfr/rfr-working-group-roadmap.pdf" TargetMode="External"/><Relationship Id="rId5" Type="http://schemas.openxmlformats.org/officeDocument/2006/relationships/hyperlink" Target="https://www.isda.org/a/YZQTE/Understanding-Benchmarks-Factsheet.pdf"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refinitiv.com/content/dam/marketing/en_us/documents/methodology/benchmark-term-sonia-methodology.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2.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964" y="1529998"/>
            <a:ext cx="8717596" cy="1803511"/>
          </a:xfrm>
        </p:spPr>
        <p:txBody>
          <a:bodyPr/>
          <a:lstStyle/>
          <a:p>
            <a:r>
              <a:rPr lang="en-US" dirty="0">
                <a:latin typeface="Arial"/>
                <a:cs typeface="Arial"/>
              </a:rPr>
              <a:t>Managing LIBOR transition</a:t>
            </a:r>
            <a:endParaRPr lang="en-US" dirty="0">
              <a:latin typeface="Arial" charset="0"/>
              <a:ea typeface="Arial" charset="0"/>
              <a:cs typeface="Arial" charset="0"/>
            </a:endParaRPr>
          </a:p>
        </p:txBody>
      </p:sp>
      <p:sp>
        <p:nvSpPr>
          <p:cNvPr id="3" name="Subtitle 2"/>
          <p:cNvSpPr>
            <a:spLocks noGrp="1"/>
          </p:cNvSpPr>
          <p:nvPr>
            <p:ph type="subTitle" idx="1"/>
          </p:nvPr>
        </p:nvSpPr>
        <p:spPr>
          <a:xfrm>
            <a:off x="334963" y="3524493"/>
            <a:ext cx="6065836" cy="389139"/>
          </a:xfrm>
        </p:spPr>
        <p:txBody>
          <a:bodyPr/>
          <a:lstStyle/>
          <a:p>
            <a:r>
              <a:rPr lang="en-US" dirty="0">
                <a:latin typeface="Arial"/>
                <a:cs typeface="Arial"/>
              </a:rPr>
              <a:t>New risk-free rates in Refinitiv Eikon</a:t>
            </a:r>
            <a:endParaRPr lang="en-US" dirty="0"/>
          </a:p>
        </p:txBody>
      </p:sp>
      <p:sp>
        <p:nvSpPr>
          <p:cNvPr id="4" name="Subtitle 2">
            <a:extLst>
              <a:ext uri="{FF2B5EF4-FFF2-40B4-BE49-F238E27FC236}">
                <a16:creationId xmlns:a16="http://schemas.microsoft.com/office/drawing/2014/main" id="{652543DA-DEC2-D446-A2F5-E315B65A9654}"/>
              </a:ext>
            </a:extLst>
          </p:cNvPr>
          <p:cNvSpPr txBox="1">
            <a:spLocks/>
          </p:cNvSpPr>
          <p:nvPr/>
        </p:nvSpPr>
        <p:spPr>
          <a:xfrm>
            <a:off x="334963" y="4216389"/>
            <a:ext cx="6065836" cy="3891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800" b="1" i="0" kern="1200" baseline="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600"/>
              </a:spcAft>
              <a:buFont typeface="System Font Regular"/>
              <a:buNone/>
              <a:tabLst/>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Clr>
                <a:schemeClr val="tx1"/>
              </a:buClr>
              <a:buFont typeface="System Font"/>
              <a:buNone/>
              <a:tabLst/>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600"/>
              </a:spcAft>
              <a:buClr>
                <a:schemeClr val="tx1"/>
              </a:buClr>
              <a:buFont typeface="System Font"/>
              <a:buNone/>
              <a:tabLst/>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Clr>
                <a:schemeClr val="tx1"/>
              </a:buClr>
              <a:buFont typeface="System Font"/>
              <a:buNone/>
              <a:tabLst/>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0" dirty="0">
                <a:cs typeface="Arial"/>
              </a:rPr>
              <a:t>January 2022</a:t>
            </a:r>
            <a:endParaRPr lang="en-US" sz="1600" b="0" dirty="0"/>
          </a:p>
        </p:txBody>
      </p:sp>
    </p:spTree>
    <p:extLst>
      <p:ext uri="{BB962C8B-B14F-4D97-AF65-F5344CB8AC3E}">
        <p14:creationId xmlns:p14="http://schemas.microsoft.com/office/powerpoint/2010/main" val="12207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US" dirty="0"/>
              <a:t>Find STIR Future on new RFRs – SOFR Sample </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Enter </a:t>
            </a:r>
            <a:r>
              <a:rPr lang="en-US" b="1" dirty="0">
                <a:solidFill>
                  <a:schemeClr val="tx2"/>
                </a:solidFill>
              </a:rPr>
              <a:t>“SOFR future” </a:t>
            </a:r>
            <a:r>
              <a:rPr lang="en-US" b="1" dirty="0">
                <a:solidFill>
                  <a:srgbClr val="000000"/>
                </a:solidFill>
              </a:rPr>
              <a:t>in the </a:t>
            </a:r>
            <a:r>
              <a:rPr lang="en-US" b="1" dirty="0">
                <a:solidFill>
                  <a:schemeClr val="tx2"/>
                </a:solidFill>
              </a:rPr>
              <a:t>Eikon Search </a:t>
            </a:r>
            <a:r>
              <a:rPr lang="en-US" b="1" dirty="0">
                <a:solidFill>
                  <a:srgbClr val="000000"/>
                </a:solidFill>
              </a:rPr>
              <a:t>bar – to find SOFR Stir FUTURES from CME – or use </a:t>
            </a:r>
            <a:r>
              <a:rPr lang="en-US" b="1" dirty="0">
                <a:solidFill>
                  <a:schemeClr val="tx2"/>
                </a:solidFill>
              </a:rPr>
              <a:t>BNDFOSRCH</a:t>
            </a:r>
          </a:p>
          <a:p>
            <a:endParaRPr lang="en-US" dirty="0"/>
          </a:p>
        </p:txBody>
      </p:sp>
      <p:sp>
        <p:nvSpPr>
          <p:cNvPr id="10" name="Rectangle 9">
            <a:extLst>
              <a:ext uri="{FF2B5EF4-FFF2-40B4-BE49-F238E27FC236}">
                <a16:creationId xmlns:a16="http://schemas.microsoft.com/office/drawing/2014/main" id="{0242154B-6E40-FE4E-80FE-3B26AF878CC6}"/>
              </a:ext>
            </a:extLst>
          </p:cNvPr>
          <p:cNvSpPr/>
          <p:nvPr/>
        </p:nvSpPr>
        <p:spPr>
          <a:xfrm>
            <a:off x="5618939" y="1702823"/>
            <a:ext cx="5486484" cy="553998"/>
          </a:xfrm>
          <a:prstGeom prst="rect">
            <a:avLst/>
          </a:prstGeom>
        </p:spPr>
        <p:txBody>
          <a:bodyPr wrap="square" lIns="0" tIns="0" rIns="0" bIns="0">
            <a:spAutoFit/>
          </a:bodyPr>
          <a:lstStyle/>
          <a:p>
            <a:r>
              <a:rPr lang="en-US" sz="1200" dirty="0"/>
              <a:t>Alternatively, use the advanced search tool for Exchange Traded Rates, </a:t>
            </a:r>
            <a:br>
              <a:rPr lang="en-US" sz="1200" dirty="0"/>
            </a:br>
            <a:r>
              <a:rPr lang="en-US" sz="1200" dirty="0"/>
              <a:t>type </a:t>
            </a:r>
            <a:r>
              <a:rPr lang="en-US" sz="1200" b="1" dirty="0"/>
              <a:t>“BNDFOSRCH” </a:t>
            </a:r>
            <a:r>
              <a:rPr lang="en-US" sz="1200" dirty="0"/>
              <a:t>and filter by name containing </a:t>
            </a:r>
            <a:r>
              <a:rPr lang="en-US" sz="1200" b="1" dirty="0"/>
              <a:t>“SOFR”</a:t>
            </a:r>
          </a:p>
          <a:p>
            <a:endParaRPr lang="en-US" sz="1200"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10</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grpSp>
        <p:nvGrpSpPr>
          <p:cNvPr id="5" name="Group 4">
            <a:extLst>
              <a:ext uri="{FF2B5EF4-FFF2-40B4-BE49-F238E27FC236}">
                <a16:creationId xmlns:a16="http://schemas.microsoft.com/office/drawing/2014/main" id="{EE13ECAD-F863-334C-B5C4-357912EB3CEA}"/>
              </a:ext>
            </a:extLst>
          </p:cNvPr>
          <p:cNvGrpSpPr/>
          <p:nvPr/>
        </p:nvGrpSpPr>
        <p:grpSpPr>
          <a:xfrm>
            <a:off x="334963" y="1331134"/>
            <a:ext cx="10840655" cy="4837036"/>
            <a:chOff x="602049" y="1331134"/>
            <a:chExt cx="10840655" cy="4837036"/>
          </a:xfrm>
        </p:grpSpPr>
        <p:pic>
          <p:nvPicPr>
            <p:cNvPr id="17" name="Picture 16">
              <a:extLst>
                <a:ext uri="{FF2B5EF4-FFF2-40B4-BE49-F238E27FC236}">
                  <a16:creationId xmlns:a16="http://schemas.microsoft.com/office/drawing/2014/main" id="{7B43A282-3258-3F4C-B684-91D9A036204F}"/>
                </a:ext>
              </a:extLst>
            </p:cNvPr>
            <p:cNvPicPr>
              <a:picLocks noChangeAspect="1"/>
            </p:cNvPicPr>
            <p:nvPr/>
          </p:nvPicPr>
          <p:blipFill>
            <a:blip r:embed="rId4"/>
            <a:stretch>
              <a:fillRect/>
            </a:stretch>
          </p:blipFill>
          <p:spPr>
            <a:xfrm>
              <a:off x="602049" y="1331134"/>
              <a:ext cx="2689787" cy="1881964"/>
            </a:xfrm>
            <a:prstGeom prst="rect">
              <a:avLst/>
            </a:prstGeom>
          </p:spPr>
        </p:pic>
        <p:pic>
          <p:nvPicPr>
            <p:cNvPr id="18" name="Picture 17">
              <a:extLst>
                <a:ext uri="{FF2B5EF4-FFF2-40B4-BE49-F238E27FC236}">
                  <a16:creationId xmlns:a16="http://schemas.microsoft.com/office/drawing/2014/main" id="{B3D7A9C2-192F-6D44-9357-9DBECD596C35}"/>
                </a:ext>
              </a:extLst>
            </p:cNvPr>
            <p:cNvPicPr>
              <a:picLocks noChangeAspect="1"/>
            </p:cNvPicPr>
            <p:nvPr/>
          </p:nvPicPr>
          <p:blipFill>
            <a:blip r:embed="rId5"/>
            <a:stretch>
              <a:fillRect/>
            </a:stretch>
          </p:blipFill>
          <p:spPr>
            <a:xfrm>
              <a:off x="1345745" y="3250488"/>
              <a:ext cx="3892182" cy="2917682"/>
            </a:xfrm>
            <a:prstGeom prst="rect">
              <a:avLst/>
            </a:prstGeom>
          </p:spPr>
        </p:pic>
        <p:pic>
          <p:nvPicPr>
            <p:cNvPr id="19" name="Picture 18">
              <a:extLst>
                <a:ext uri="{FF2B5EF4-FFF2-40B4-BE49-F238E27FC236}">
                  <a16:creationId xmlns:a16="http://schemas.microsoft.com/office/drawing/2014/main" id="{C0CCB81E-43BB-134F-8473-4EBCCBC4B48C}"/>
                </a:ext>
              </a:extLst>
            </p:cNvPr>
            <p:cNvPicPr>
              <a:picLocks noChangeAspect="1"/>
            </p:cNvPicPr>
            <p:nvPr/>
          </p:nvPicPr>
          <p:blipFill>
            <a:blip r:embed="rId6"/>
            <a:stretch>
              <a:fillRect/>
            </a:stretch>
          </p:blipFill>
          <p:spPr>
            <a:xfrm>
              <a:off x="5882190" y="2175516"/>
              <a:ext cx="5560514" cy="2814094"/>
            </a:xfrm>
            <a:prstGeom prst="rect">
              <a:avLst/>
            </a:prstGeom>
          </p:spPr>
        </p:pic>
      </p:grpSp>
    </p:spTree>
    <p:extLst>
      <p:ext uri="{BB962C8B-B14F-4D97-AF65-F5344CB8AC3E}">
        <p14:creationId xmlns:p14="http://schemas.microsoft.com/office/powerpoint/2010/main" val="217317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US" dirty="0"/>
              <a:t>Find new RFR denominated Bonds – SOFR example</a:t>
            </a:r>
            <a:br>
              <a:rPr lang="en-US" dirty="0"/>
            </a:br>
            <a:br>
              <a:rPr lang="en-US" dirty="0"/>
            </a:b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“GOVSRCH” </a:t>
            </a:r>
            <a:r>
              <a:rPr lang="en-US" b="1" dirty="0">
                <a:solidFill>
                  <a:srgbClr val="000000"/>
                </a:solidFill>
              </a:rPr>
              <a:t>to open the Eikon bond search tool</a:t>
            </a:r>
          </a:p>
        </p:txBody>
      </p:sp>
      <p:sp>
        <p:nvSpPr>
          <p:cNvPr id="10" name="Rectangle 9">
            <a:extLst>
              <a:ext uri="{FF2B5EF4-FFF2-40B4-BE49-F238E27FC236}">
                <a16:creationId xmlns:a16="http://schemas.microsoft.com/office/drawing/2014/main" id="{0242154B-6E40-FE4E-80FE-3B26AF878CC6}"/>
              </a:ext>
            </a:extLst>
          </p:cNvPr>
          <p:cNvSpPr/>
          <p:nvPr/>
        </p:nvSpPr>
        <p:spPr>
          <a:xfrm>
            <a:off x="5382715" y="2037870"/>
            <a:ext cx="5486484" cy="923330"/>
          </a:xfrm>
          <a:prstGeom prst="rect">
            <a:avLst/>
          </a:prstGeom>
        </p:spPr>
        <p:txBody>
          <a:bodyPr wrap="square" lIns="0" tIns="0" rIns="0" bIns="0">
            <a:spAutoFit/>
          </a:bodyPr>
          <a:lstStyle/>
          <a:p>
            <a:r>
              <a:rPr lang="en-US" sz="1200" dirty="0"/>
              <a:t>Related Refinitiv Eikon Apps:</a:t>
            </a:r>
          </a:p>
          <a:p>
            <a:pPr marL="171450" indent="-171450">
              <a:buFont typeface="System Font Regular"/>
              <a:buChar char="–"/>
            </a:pPr>
            <a:r>
              <a:rPr lang="en-US" sz="1200" dirty="0"/>
              <a:t>Use bond calculators’ value to determine coupon calculations for RFR FRNs, select a bond and type </a:t>
            </a:r>
            <a:r>
              <a:rPr lang="en-US" sz="1200" b="1" dirty="0"/>
              <a:t>“BNDC”</a:t>
            </a:r>
          </a:p>
          <a:p>
            <a:r>
              <a:rPr lang="en-US" sz="1200" dirty="0"/>
              <a:t> </a:t>
            </a:r>
          </a:p>
          <a:p>
            <a:endParaRPr lang="en-US" sz="1200"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11</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
        <p:nvSpPr>
          <p:cNvPr id="20" name="Content Placeholder 2">
            <a:extLst>
              <a:ext uri="{FF2B5EF4-FFF2-40B4-BE49-F238E27FC236}">
                <a16:creationId xmlns:a16="http://schemas.microsoft.com/office/drawing/2014/main" id="{812EC4AE-A488-F740-9B66-8094C08EAE50}"/>
              </a:ext>
            </a:extLst>
          </p:cNvPr>
          <p:cNvSpPr txBox="1">
            <a:spLocks/>
          </p:cNvSpPr>
          <p:nvPr/>
        </p:nvSpPr>
        <p:spPr>
          <a:xfrm>
            <a:off x="650572" y="5024992"/>
            <a:ext cx="2942310" cy="7428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Filter</a:t>
            </a:r>
            <a:r>
              <a:rPr lang="en-US" sz="1200" b="0">
                <a:solidFill>
                  <a:schemeClr val="tx1"/>
                </a:solidFill>
              </a:rPr>
              <a:t> by Bond Type to display bonds only or certificates of deposits</a:t>
            </a:r>
          </a:p>
          <a:p>
            <a:endParaRPr lang="en-US" sz="1200" b="0">
              <a:solidFill>
                <a:schemeClr val="tx1"/>
              </a:solidFill>
            </a:endParaRPr>
          </a:p>
        </p:txBody>
      </p:sp>
      <p:pic>
        <p:nvPicPr>
          <p:cNvPr id="22" name="Picture 21">
            <a:extLst>
              <a:ext uri="{FF2B5EF4-FFF2-40B4-BE49-F238E27FC236}">
                <a16:creationId xmlns:a16="http://schemas.microsoft.com/office/drawing/2014/main" id="{39C8AABF-E22B-9D4F-B3A3-39A1D7428845}"/>
              </a:ext>
            </a:extLst>
          </p:cNvPr>
          <p:cNvPicPr>
            <a:picLocks noChangeAspect="1"/>
          </p:cNvPicPr>
          <p:nvPr/>
        </p:nvPicPr>
        <p:blipFill>
          <a:blip r:embed="rId4"/>
          <a:stretch>
            <a:fillRect/>
          </a:stretch>
        </p:blipFill>
        <p:spPr>
          <a:xfrm>
            <a:off x="334963" y="1331134"/>
            <a:ext cx="4813604" cy="3465184"/>
          </a:xfrm>
          <a:prstGeom prst="rect">
            <a:avLst/>
          </a:prstGeom>
          <a:ln/>
        </p:spPr>
        <p:style>
          <a:lnRef idx="2">
            <a:schemeClr val="dk1"/>
          </a:lnRef>
          <a:fillRef idx="1">
            <a:schemeClr val="lt1"/>
          </a:fillRef>
          <a:effectRef idx="0">
            <a:schemeClr val="dk1"/>
          </a:effectRef>
          <a:fontRef idx="minor">
            <a:schemeClr val="dk1"/>
          </a:fontRef>
        </p:style>
      </p:pic>
      <p:pic>
        <p:nvPicPr>
          <p:cNvPr id="23" name="Picture 22">
            <a:extLst>
              <a:ext uri="{FF2B5EF4-FFF2-40B4-BE49-F238E27FC236}">
                <a16:creationId xmlns:a16="http://schemas.microsoft.com/office/drawing/2014/main" id="{828656DC-558F-1E42-A204-C8B4821B976B}"/>
              </a:ext>
            </a:extLst>
          </p:cNvPr>
          <p:cNvPicPr>
            <a:picLocks noChangeAspect="1"/>
          </p:cNvPicPr>
          <p:nvPr/>
        </p:nvPicPr>
        <p:blipFill>
          <a:blip r:embed="rId5"/>
          <a:stretch>
            <a:fillRect/>
          </a:stretch>
        </p:blipFill>
        <p:spPr>
          <a:xfrm>
            <a:off x="5382715" y="3036895"/>
            <a:ext cx="5538616" cy="2372218"/>
          </a:xfrm>
          <a:prstGeom prst="rect">
            <a:avLst/>
          </a:prstGeom>
          <a:ln/>
        </p:spPr>
        <p:style>
          <a:lnRef idx="2">
            <a:schemeClr val="dk1"/>
          </a:lnRef>
          <a:fillRef idx="1">
            <a:schemeClr val="lt1"/>
          </a:fillRef>
          <a:effectRef idx="0">
            <a:schemeClr val="dk1"/>
          </a:effectRef>
          <a:fontRef idx="minor">
            <a:schemeClr val="dk1"/>
          </a:fontRef>
        </p:style>
      </p:pic>
      <p:sp>
        <p:nvSpPr>
          <p:cNvPr id="24" name="TextBox 23">
            <a:extLst>
              <a:ext uri="{FF2B5EF4-FFF2-40B4-BE49-F238E27FC236}">
                <a16:creationId xmlns:a16="http://schemas.microsoft.com/office/drawing/2014/main" id="{B42F6405-E084-F244-8229-7AB2F04716A3}"/>
              </a:ext>
            </a:extLst>
          </p:cNvPr>
          <p:cNvSpPr txBox="1"/>
          <p:nvPr/>
        </p:nvSpPr>
        <p:spPr>
          <a:xfrm>
            <a:off x="5382715" y="2799240"/>
            <a:ext cx="3986541" cy="276999"/>
          </a:xfrm>
          <a:prstGeom prst="rect">
            <a:avLst/>
          </a:prstGeom>
          <a:solidFill>
            <a:schemeClr val="tx2"/>
          </a:solidFill>
        </p:spPr>
        <p:txBody>
          <a:bodyPr wrap="none" rtlCol="0">
            <a:spAutoFit/>
          </a:bodyPr>
          <a:lstStyle/>
          <a:p>
            <a:r>
              <a:rPr lang="en-US" sz="1200" dirty="0">
                <a:solidFill>
                  <a:schemeClr val="bg1"/>
                </a:solidFill>
              </a:rPr>
              <a:t>Type </a:t>
            </a:r>
            <a:r>
              <a:rPr lang="en-US" sz="1200" b="1" dirty="0">
                <a:solidFill>
                  <a:schemeClr val="bg1"/>
                </a:solidFill>
              </a:rPr>
              <a:t>“SOFR” </a:t>
            </a:r>
            <a:r>
              <a:rPr lang="en-US" sz="1200" dirty="0">
                <a:solidFill>
                  <a:schemeClr val="bg1"/>
                </a:solidFill>
              </a:rPr>
              <a:t>in quick filters and click Underlying Index</a:t>
            </a:r>
          </a:p>
        </p:txBody>
      </p:sp>
      <p:cxnSp>
        <p:nvCxnSpPr>
          <p:cNvPr id="25" name="Straight Connector 24">
            <a:extLst>
              <a:ext uri="{FF2B5EF4-FFF2-40B4-BE49-F238E27FC236}">
                <a16:creationId xmlns:a16="http://schemas.microsoft.com/office/drawing/2014/main" id="{B17FC0F0-A72E-764D-8AE9-2300B207F4CE}"/>
              </a:ext>
            </a:extLst>
          </p:cNvPr>
          <p:cNvCxnSpPr>
            <a:cxnSpLocks/>
          </p:cNvCxnSpPr>
          <p:nvPr/>
        </p:nvCxnSpPr>
        <p:spPr>
          <a:xfrm flipV="1">
            <a:off x="1229894" y="2937740"/>
            <a:ext cx="0" cy="2020974"/>
          </a:xfrm>
          <a:prstGeom prst="line">
            <a:avLst/>
          </a:prstGeom>
          <a:ln>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4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3" y="338399"/>
            <a:ext cx="10477500" cy="430567"/>
          </a:xfrm>
        </p:spPr>
        <p:txBody>
          <a:bodyPr/>
          <a:lstStyle/>
          <a:p>
            <a:r>
              <a:rPr lang="en-US" dirty="0"/>
              <a:t>Find new RFR denominated bonds SOFR search results</a:t>
            </a:r>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12</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
        <p:nvSpPr>
          <p:cNvPr id="17" name="Content Placeholder 2">
            <a:extLst>
              <a:ext uri="{FF2B5EF4-FFF2-40B4-BE49-F238E27FC236}">
                <a16:creationId xmlns:a16="http://schemas.microsoft.com/office/drawing/2014/main" id="{66E5DD65-1617-E34D-A8E9-71596A255269}"/>
              </a:ext>
            </a:extLst>
          </p:cNvPr>
          <p:cNvSpPr txBox="1">
            <a:spLocks/>
          </p:cNvSpPr>
          <p:nvPr/>
        </p:nvSpPr>
        <p:spPr>
          <a:xfrm>
            <a:off x="334963" y="807185"/>
            <a:ext cx="2327461" cy="579875"/>
          </a:xfrm>
          <a:prstGeom prst="rect">
            <a:avLst/>
          </a:prstGeom>
        </p:spPr>
        <p:txBody>
          <a:bodyPr lIns="0" tIns="0" rIns="0" bIns="0"/>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tx1"/>
                </a:solidFill>
              </a:rPr>
              <a:t>Save</a:t>
            </a:r>
            <a:r>
              <a:rPr lang="en-US" sz="1200" b="0" dirty="0">
                <a:solidFill>
                  <a:schemeClr val="tx1"/>
                </a:solidFill>
              </a:rPr>
              <a:t> your search filters to re-run the search in one click </a:t>
            </a:r>
          </a:p>
          <a:p>
            <a:endParaRPr lang="en-US" sz="1200" b="0" dirty="0">
              <a:solidFill>
                <a:schemeClr val="tx1"/>
              </a:solidFill>
            </a:endParaRPr>
          </a:p>
        </p:txBody>
      </p:sp>
      <p:grpSp>
        <p:nvGrpSpPr>
          <p:cNvPr id="18" name="Group 17">
            <a:extLst>
              <a:ext uri="{FF2B5EF4-FFF2-40B4-BE49-F238E27FC236}">
                <a16:creationId xmlns:a16="http://schemas.microsoft.com/office/drawing/2014/main" id="{C05D23FA-4217-8547-9EDA-F203BA075831}"/>
              </a:ext>
            </a:extLst>
          </p:cNvPr>
          <p:cNvGrpSpPr/>
          <p:nvPr/>
        </p:nvGrpSpPr>
        <p:grpSpPr>
          <a:xfrm>
            <a:off x="6668547" y="837398"/>
            <a:ext cx="4498760" cy="630785"/>
            <a:chOff x="6991489" y="1033892"/>
            <a:chExt cx="4498760" cy="630785"/>
          </a:xfrm>
        </p:grpSpPr>
        <p:sp>
          <p:nvSpPr>
            <p:cNvPr id="19" name="Content Placeholder 2">
              <a:extLst>
                <a:ext uri="{FF2B5EF4-FFF2-40B4-BE49-F238E27FC236}">
                  <a16:creationId xmlns:a16="http://schemas.microsoft.com/office/drawing/2014/main" id="{D0A96F20-A9F7-A84F-9065-64AE890702DD}"/>
                </a:ext>
              </a:extLst>
            </p:cNvPr>
            <p:cNvSpPr txBox="1">
              <a:spLocks/>
            </p:cNvSpPr>
            <p:nvPr/>
          </p:nvSpPr>
          <p:spPr>
            <a:xfrm>
              <a:off x="6991489" y="1084802"/>
              <a:ext cx="4498760" cy="5798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Export to </a:t>
              </a:r>
              <a:r>
                <a:rPr lang="en-US" sz="1200" dirty="0">
                  <a:solidFill>
                    <a:schemeClr val="tx1"/>
                  </a:solidFill>
                </a:rPr>
                <a:t>Excel</a:t>
              </a:r>
              <a:r>
                <a:rPr lang="en-US" sz="1200" baseline="30000" dirty="0">
                  <a:solidFill>
                    <a:schemeClr val="tx1"/>
                  </a:solidFill>
                </a:rPr>
                <a:t>®</a:t>
              </a:r>
              <a:r>
                <a:rPr lang="en-US" sz="1200" dirty="0">
                  <a:solidFill>
                    <a:schemeClr val="tx1"/>
                  </a:solidFill>
                </a:rPr>
                <a:t> </a:t>
              </a:r>
              <a:r>
                <a:rPr lang="en-US" sz="1200" b="0" dirty="0">
                  <a:solidFill>
                    <a:schemeClr val="tx1"/>
                  </a:solidFill>
                </a:rPr>
                <a:t>       , open the list in </a:t>
              </a:r>
              <a:r>
                <a:rPr lang="en-US" sz="1200" dirty="0">
                  <a:solidFill>
                    <a:schemeClr val="tx1"/>
                  </a:solidFill>
                </a:rPr>
                <a:t>Monitor</a:t>
              </a:r>
              <a:r>
                <a:rPr lang="en-US" sz="1200" b="0" dirty="0">
                  <a:solidFill>
                    <a:schemeClr val="tx1"/>
                  </a:solidFill>
                </a:rPr>
                <a:t>, </a:t>
              </a:r>
              <a:br>
                <a:rPr lang="en-US" sz="1200" b="0" dirty="0">
                  <a:solidFill>
                    <a:schemeClr val="tx1"/>
                  </a:solidFill>
                </a:rPr>
              </a:br>
              <a:r>
                <a:rPr lang="en-US" sz="1200" b="0" dirty="0">
                  <a:solidFill>
                    <a:schemeClr val="tx1"/>
                  </a:solidFill>
                </a:rPr>
                <a:t>add/remove columns to customize your display</a:t>
              </a:r>
            </a:p>
            <a:p>
              <a:endParaRPr lang="en-US" sz="1200" b="0" dirty="0">
                <a:solidFill>
                  <a:schemeClr val="tx1"/>
                </a:solidFill>
              </a:endParaRPr>
            </a:p>
          </p:txBody>
        </p:sp>
        <p:pic>
          <p:nvPicPr>
            <p:cNvPr id="21" name="Picture 2" descr="Résultat de recherche d'images pour &quot;microsoft excel icon&quot;">
              <a:extLst>
                <a:ext uri="{FF2B5EF4-FFF2-40B4-BE49-F238E27FC236}">
                  <a16:creationId xmlns:a16="http://schemas.microsoft.com/office/drawing/2014/main" id="{D3F276DB-BDFE-704B-9EE4-EF0375A418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486" y="1033892"/>
              <a:ext cx="264947" cy="24688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Content Placeholder 2">
            <a:extLst>
              <a:ext uri="{FF2B5EF4-FFF2-40B4-BE49-F238E27FC236}">
                <a16:creationId xmlns:a16="http://schemas.microsoft.com/office/drawing/2014/main" id="{5AB39403-2784-C24C-9165-B765BC8AD385}"/>
              </a:ext>
            </a:extLst>
          </p:cNvPr>
          <p:cNvSpPr txBox="1">
            <a:spLocks/>
          </p:cNvSpPr>
          <p:nvPr/>
        </p:nvSpPr>
        <p:spPr>
          <a:xfrm>
            <a:off x="341757" y="3617207"/>
            <a:ext cx="1814174" cy="5798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Click </a:t>
            </a:r>
            <a:r>
              <a:rPr lang="en-US" sz="1200" dirty="0">
                <a:solidFill>
                  <a:schemeClr val="tx1"/>
                </a:solidFill>
              </a:rPr>
              <a:t>Counts </a:t>
            </a:r>
            <a:r>
              <a:rPr lang="en-US" sz="1200" b="0" dirty="0">
                <a:solidFill>
                  <a:schemeClr val="tx1"/>
                </a:solidFill>
              </a:rPr>
              <a:t>to display the number of Bonds</a:t>
            </a:r>
            <a:endParaRPr lang="en-US" sz="1200" dirty="0">
              <a:solidFill>
                <a:schemeClr val="tx1"/>
              </a:solidFill>
            </a:endParaRPr>
          </a:p>
        </p:txBody>
      </p:sp>
      <p:pic>
        <p:nvPicPr>
          <p:cNvPr id="27" name="Picture 26">
            <a:extLst>
              <a:ext uri="{FF2B5EF4-FFF2-40B4-BE49-F238E27FC236}">
                <a16:creationId xmlns:a16="http://schemas.microsoft.com/office/drawing/2014/main" id="{F66FC7AA-B1F5-3B46-86A8-3F0294061856}"/>
              </a:ext>
            </a:extLst>
          </p:cNvPr>
          <p:cNvPicPr>
            <a:picLocks noChangeAspect="1"/>
          </p:cNvPicPr>
          <p:nvPr/>
        </p:nvPicPr>
        <p:blipFill>
          <a:blip r:embed="rId5"/>
          <a:stretch>
            <a:fillRect/>
          </a:stretch>
        </p:blipFill>
        <p:spPr>
          <a:xfrm>
            <a:off x="2662424" y="1436107"/>
            <a:ext cx="8092487" cy="4434008"/>
          </a:xfrm>
          <a:prstGeom prst="rect">
            <a:avLst/>
          </a:prstGeom>
        </p:spPr>
      </p:pic>
      <p:cxnSp>
        <p:nvCxnSpPr>
          <p:cNvPr id="29" name="Straight Connector 13">
            <a:extLst>
              <a:ext uri="{FF2B5EF4-FFF2-40B4-BE49-F238E27FC236}">
                <a16:creationId xmlns:a16="http://schemas.microsoft.com/office/drawing/2014/main" id="{0D31AAF8-45A6-FB40-9377-0E24882A726A}"/>
              </a:ext>
            </a:extLst>
          </p:cNvPr>
          <p:cNvCxnSpPr>
            <a:cxnSpLocks/>
          </p:cNvCxnSpPr>
          <p:nvPr/>
        </p:nvCxnSpPr>
        <p:spPr>
          <a:xfrm>
            <a:off x="1457575" y="1227840"/>
            <a:ext cx="2315524" cy="596381"/>
          </a:xfrm>
          <a:prstGeom prst="bentConnector3">
            <a:avLst>
              <a:gd name="adj1" fmla="val -2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605BB0-8A39-C448-890A-FB030F0CC0C4}"/>
              </a:ext>
            </a:extLst>
          </p:cNvPr>
          <p:cNvCxnSpPr>
            <a:cxnSpLocks/>
          </p:cNvCxnSpPr>
          <p:nvPr/>
        </p:nvCxnSpPr>
        <p:spPr>
          <a:xfrm>
            <a:off x="9901517" y="1214203"/>
            <a:ext cx="0" cy="453493"/>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5A9A0C-A90B-264D-9946-0730E84B576D}"/>
              </a:ext>
            </a:extLst>
          </p:cNvPr>
          <p:cNvCxnSpPr>
            <a:cxnSpLocks/>
          </p:cNvCxnSpPr>
          <p:nvPr/>
        </p:nvCxnSpPr>
        <p:spPr>
          <a:xfrm>
            <a:off x="2174168" y="3844525"/>
            <a:ext cx="1229495"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3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3" y="338399"/>
            <a:ext cx="10477500" cy="430567"/>
          </a:xfrm>
        </p:spPr>
        <p:txBody>
          <a:bodyPr/>
          <a:lstStyle/>
          <a:p>
            <a:r>
              <a:rPr lang="en-US" dirty="0"/>
              <a:t>Find new Bond issued on new RFRs  – SOFR example</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13</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
        <p:nvSpPr>
          <p:cNvPr id="20" name="Text Placeholder 3">
            <a:extLst>
              <a:ext uri="{FF2B5EF4-FFF2-40B4-BE49-F238E27FC236}">
                <a16:creationId xmlns:a16="http://schemas.microsoft.com/office/drawing/2014/main" id="{96833EE1-36A5-6D42-B75B-721A5DA0E1C5}"/>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“FINIM” </a:t>
            </a:r>
            <a:r>
              <a:rPr lang="en-US" b="1" dirty="0">
                <a:solidFill>
                  <a:srgbClr val="000000"/>
                </a:solidFill>
              </a:rPr>
              <a:t>to open the Fixed Income new Issues App</a:t>
            </a:r>
          </a:p>
        </p:txBody>
      </p:sp>
      <p:pic>
        <p:nvPicPr>
          <p:cNvPr id="22" name="Picture 6" descr="Graphical user interface, text&#10;&#10;Description automatically generated">
            <a:extLst>
              <a:ext uri="{FF2B5EF4-FFF2-40B4-BE49-F238E27FC236}">
                <a16:creationId xmlns:a16="http://schemas.microsoft.com/office/drawing/2014/main" id="{819213B6-2065-E244-B6E8-59407BC21D31}"/>
              </a:ext>
            </a:extLst>
          </p:cNvPr>
          <p:cNvPicPr>
            <a:picLocks noChangeAspect="1"/>
          </p:cNvPicPr>
          <p:nvPr/>
        </p:nvPicPr>
        <p:blipFill>
          <a:blip r:embed="rId4"/>
          <a:stretch>
            <a:fillRect/>
          </a:stretch>
        </p:blipFill>
        <p:spPr>
          <a:xfrm>
            <a:off x="1875606" y="1824627"/>
            <a:ext cx="8879305" cy="4025609"/>
          </a:xfrm>
          <a:prstGeom prst="rect">
            <a:avLst/>
          </a:prstGeom>
        </p:spPr>
      </p:pic>
      <p:sp>
        <p:nvSpPr>
          <p:cNvPr id="38" name="Content Placeholder 2">
            <a:extLst>
              <a:ext uri="{FF2B5EF4-FFF2-40B4-BE49-F238E27FC236}">
                <a16:creationId xmlns:a16="http://schemas.microsoft.com/office/drawing/2014/main" id="{F7DC9F46-06F6-F746-BBBB-E6D4CC9B625F}"/>
              </a:ext>
            </a:extLst>
          </p:cNvPr>
          <p:cNvSpPr txBox="1">
            <a:spLocks/>
          </p:cNvSpPr>
          <p:nvPr/>
        </p:nvSpPr>
        <p:spPr>
          <a:xfrm>
            <a:off x="272930" y="1183958"/>
            <a:ext cx="1802452" cy="324000"/>
          </a:xfrm>
          <a:prstGeom prst="rect">
            <a:avLst/>
          </a:prstGeom>
        </p:spPr>
        <p:txBody>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Choose </a:t>
            </a:r>
            <a:r>
              <a:rPr lang="en-US" sz="1200" dirty="0">
                <a:solidFill>
                  <a:schemeClr val="tx1"/>
                </a:solidFill>
              </a:rPr>
              <a:t>All new Issues</a:t>
            </a:r>
          </a:p>
          <a:p>
            <a:endParaRPr lang="en-US" sz="1200" b="0" dirty="0">
              <a:solidFill>
                <a:schemeClr val="tx1"/>
              </a:solidFill>
            </a:endParaRPr>
          </a:p>
        </p:txBody>
      </p:sp>
      <p:cxnSp>
        <p:nvCxnSpPr>
          <p:cNvPr id="39" name="Straight Connector 38">
            <a:extLst>
              <a:ext uri="{FF2B5EF4-FFF2-40B4-BE49-F238E27FC236}">
                <a16:creationId xmlns:a16="http://schemas.microsoft.com/office/drawing/2014/main" id="{570F627E-B94D-7B4A-BADB-907E916858BB}"/>
              </a:ext>
            </a:extLst>
          </p:cNvPr>
          <p:cNvCxnSpPr>
            <a:cxnSpLocks/>
          </p:cNvCxnSpPr>
          <p:nvPr/>
        </p:nvCxnSpPr>
        <p:spPr>
          <a:xfrm>
            <a:off x="1923186" y="1441848"/>
            <a:ext cx="0" cy="280816"/>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5" name="Rectangle: Rounded Corners 38">
            <a:extLst>
              <a:ext uri="{FF2B5EF4-FFF2-40B4-BE49-F238E27FC236}">
                <a16:creationId xmlns:a16="http://schemas.microsoft.com/office/drawing/2014/main" id="{C16449F9-5655-F64E-87F9-B2908D13FE5E}"/>
              </a:ext>
            </a:extLst>
          </p:cNvPr>
          <p:cNvSpPr/>
          <p:nvPr/>
        </p:nvSpPr>
        <p:spPr>
          <a:xfrm>
            <a:off x="1921819" y="4446432"/>
            <a:ext cx="1641682" cy="24669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12A2EBF-E650-8C4B-854A-7A968C486A36}"/>
              </a:ext>
            </a:extLst>
          </p:cNvPr>
          <p:cNvSpPr txBox="1"/>
          <p:nvPr/>
        </p:nvSpPr>
        <p:spPr>
          <a:xfrm>
            <a:off x="520170" y="4958827"/>
            <a:ext cx="2766170" cy="461665"/>
          </a:xfrm>
          <a:prstGeom prst="rect">
            <a:avLst/>
          </a:prstGeom>
          <a:solidFill>
            <a:schemeClr val="tx2"/>
          </a:solidFill>
        </p:spPr>
        <p:txBody>
          <a:bodyPr wrap="square" rtlCol="0">
            <a:spAutoFit/>
          </a:bodyPr>
          <a:lstStyle>
            <a:defPPr>
              <a:defRPr lang="en-US"/>
            </a:defPPr>
            <a:lvl1pPr>
              <a:defRPr>
                <a:solidFill>
                  <a:schemeClr val="bg1"/>
                </a:solidFill>
              </a:defRPr>
            </a:lvl1pPr>
          </a:lstStyle>
          <a:p>
            <a:r>
              <a:rPr lang="en-US" sz="1200" dirty="0"/>
              <a:t>Type “index” in the quick filter, choose Underlying Index and enter “SOFR”</a:t>
            </a:r>
          </a:p>
        </p:txBody>
      </p:sp>
      <p:cxnSp>
        <p:nvCxnSpPr>
          <p:cNvPr id="25" name="Straight Connector 24">
            <a:extLst>
              <a:ext uri="{FF2B5EF4-FFF2-40B4-BE49-F238E27FC236}">
                <a16:creationId xmlns:a16="http://schemas.microsoft.com/office/drawing/2014/main" id="{C8F76278-1639-6B4E-8EAA-9BB56407D7FF}"/>
              </a:ext>
            </a:extLst>
          </p:cNvPr>
          <p:cNvCxnSpPr>
            <a:cxnSpLocks/>
          </p:cNvCxnSpPr>
          <p:nvPr/>
        </p:nvCxnSpPr>
        <p:spPr>
          <a:xfrm>
            <a:off x="1020536" y="4569780"/>
            <a:ext cx="801957"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006084-E34A-2346-8C5A-5DE69BF41800}"/>
              </a:ext>
            </a:extLst>
          </p:cNvPr>
          <p:cNvCxnSpPr>
            <a:cxnSpLocks/>
          </p:cNvCxnSpPr>
          <p:nvPr/>
        </p:nvCxnSpPr>
        <p:spPr>
          <a:xfrm flipV="1">
            <a:off x="1022393" y="4569780"/>
            <a:ext cx="0" cy="40862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41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3" y="338399"/>
            <a:ext cx="10477500" cy="430567"/>
          </a:xfrm>
        </p:spPr>
        <p:txBody>
          <a:bodyPr/>
          <a:lstStyle/>
          <a:p>
            <a:r>
              <a:rPr lang="en-US" dirty="0"/>
              <a:t>Find new RFR Derivatives – SOFR example</a:t>
            </a:r>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14</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
        <p:nvSpPr>
          <p:cNvPr id="20" name="Text Placeholder 3">
            <a:extLst>
              <a:ext uri="{FF2B5EF4-FFF2-40B4-BE49-F238E27FC236}">
                <a16:creationId xmlns:a16="http://schemas.microsoft.com/office/drawing/2014/main" id="{96833EE1-36A5-6D42-B75B-721A5DA0E1C5}"/>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“IRDOTCSRCH” </a:t>
            </a:r>
            <a:r>
              <a:rPr lang="en-US" b="1" dirty="0">
                <a:solidFill>
                  <a:srgbClr val="000000"/>
                </a:solidFill>
              </a:rPr>
              <a:t>to open the Eikon Rates Derivatives advanced search tool </a:t>
            </a:r>
          </a:p>
        </p:txBody>
      </p:sp>
      <p:pic>
        <p:nvPicPr>
          <p:cNvPr id="17" name="Picture 16">
            <a:extLst>
              <a:ext uri="{FF2B5EF4-FFF2-40B4-BE49-F238E27FC236}">
                <a16:creationId xmlns:a16="http://schemas.microsoft.com/office/drawing/2014/main" id="{458E9B88-B96B-9549-86A3-129DC5DACB70}"/>
              </a:ext>
            </a:extLst>
          </p:cNvPr>
          <p:cNvPicPr>
            <a:picLocks noChangeAspect="1"/>
          </p:cNvPicPr>
          <p:nvPr/>
        </p:nvPicPr>
        <p:blipFill>
          <a:blip r:embed="rId4"/>
          <a:stretch>
            <a:fillRect/>
          </a:stretch>
        </p:blipFill>
        <p:spPr>
          <a:xfrm>
            <a:off x="334963" y="1491396"/>
            <a:ext cx="8458825" cy="4173479"/>
          </a:xfrm>
          <a:prstGeom prst="rect">
            <a:avLst/>
          </a:prstGeom>
        </p:spPr>
        <p:style>
          <a:lnRef idx="2">
            <a:schemeClr val="dk1"/>
          </a:lnRef>
          <a:fillRef idx="1">
            <a:schemeClr val="lt1"/>
          </a:fillRef>
          <a:effectRef idx="0">
            <a:schemeClr val="dk1"/>
          </a:effectRef>
          <a:fontRef idx="minor">
            <a:schemeClr val="dk1"/>
          </a:fontRef>
        </p:style>
      </p:pic>
      <p:sp>
        <p:nvSpPr>
          <p:cNvPr id="18" name="TextBox 17">
            <a:extLst>
              <a:ext uri="{FF2B5EF4-FFF2-40B4-BE49-F238E27FC236}">
                <a16:creationId xmlns:a16="http://schemas.microsoft.com/office/drawing/2014/main" id="{DD7683E8-6305-8A4F-8199-D6DEDFDC574E}"/>
              </a:ext>
            </a:extLst>
          </p:cNvPr>
          <p:cNvSpPr txBox="1"/>
          <p:nvPr/>
        </p:nvSpPr>
        <p:spPr>
          <a:xfrm>
            <a:off x="6330489" y="1274304"/>
            <a:ext cx="2182008" cy="276999"/>
          </a:xfrm>
          <a:prstGeom prst="rect">
            <a:avLst/>
          </a:prstGeom>
          <a:solidFill>
            <a:schemeClr val="tx2"/>
          </a:solidFill>
        </p:spPr>
        <p:txBody>
          <a:bodyPr wrap="none" rtlCol="0">
            <a:spAutoFit/>
          </a:bodyPr>
          <a:lstStyle/>
          <a:p>
            <a:r>
              <a:rPr lang="en-US" sz="1200" dirty="0">
                <a:solidFill>
                  <a:schemeClr val="bg1"/>
                </a:solidFill>
              </a:rPr>
              <a:t>Select Name Contains SOFR</a:t>
            </a:r>
          </a:p>
        </p:txBody>
      </p:sp>
    </p:spTree>
    <p:extLst>
      <p:ext uri="{BB962C8B-B14F-4D97-AF65-F5344CB8AC3E}">
        <p14:creationId xmlns:p14="http://schemas.microsoft.com/office/powerpoint/2010/main" val="53956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3" y="338399"/>
            <a:ext cx="10477500" cy="430567"/>
          </a:xfrm>
        </p:spPr>
        <p:txBody>
          <a:bodyPr/>
          <a:lstStyle/>
          <a:p>
            <a:r>
              <a:rPr lang="en-US" dirty="0"/>
              <a:t>Find new RFR Derivatives – SOFR search results</a:t>
            </a:r>
            <a:br>
              <a:rPr lang="en-US" dirty="0"/>
            </a:br>
            <a:br>
              <a:rPr lang="en-US" dirty="0"/>
            </a:br>
            <a:endParaRPr lang="en-US" dirty="0"/>
          </a:p>
        </p:txBody>
      </p:sp>
      <p:pic>
        <p:nvPicPr>
          <p:cNvPr id="20" name="Picture 19">
            <a:extLst>
              <a:ext uri="{FF2B5EF4-FFF2-40B4-BE49-F238E27FC236}">
                <a16:creationId xmlns:a16="http://schemas.microsoft.com/office/drawing/2014/main" id="{2773DA73-6C36-0B41-93A9-2A5E5D863E5D}"/>
              </a:ext>
            </a:extLst>
          </p:cNvPr>
          <p:cNvPicPr>
            <a:picLocks noChangeAspect="1"/>
          </p:cNvPicPr>
          <p:nvPr/>
        </p:nvPicPr>
        <p:blipFill>
          <a:blip r:embed="rId2"/>
          <a:stretch>
            <a:fillRect/>
          </a:stretch>
        </p:blipFill>
        <p:spPr>
          <a:xfrm>
            <a:off x="2495431" y="1498447"/>
            <a:ext cx="8435781" cy="4371668"/>
          </a:xfrm>
          <a:prstGeom prst="rect">
            <a:avLst/>
          </a:prstGeom>
        </p:spPr>
        <p:style>
          <a:lnRef idx="2">
            <a:schemeClr val="dk1"/>
          </a:lnRef>
          <a:fillRef idx="1">
            <a:schemeClr val="lt1"/>
          </a:fillRef>
          <a:effectRef idx="0">
            <a:schemeClr val="dk1"/>
          </a:effectRef>
          <a:fontRef idx="minor">
            <a:schemeClr val="dk1"/>
          </a:fontRef>
        </p:style>
      </p:pic>
      <p:cxnSp>
        <p:nvCxnSpPr>
          <p:cNvPr id="22" name="Straight Connector 14">
            <a:extLst>
              <a:ext uri="{FF2B5EF4-FFF2-40B4-BE49-F238E27FC236}">
                <a16:creationId xmlns:a16="http://schemas.microsoft.com/office/drawing/2014/main" id="{FFA1E033-D3AC-0C41-B258-82E4CD89C1B9}"/>
              </a:ext>
            </a:extLst>
          </p:cNvPr>
          <p:cNvCxnSpPr>
            <a:cxnSpLocks/>
          </p:cNvCxnSpPr>
          <p:nvPr/>
        </p:nvCxnSpPr>
        <p:spPr>
          <a:xfrm>
            <a:off x="1922542" y="1346207"/>
            <a:ext cx="2026620" cy="742620"/>
          </a:xfrm>
          <a:prstGeom prst="bentConnector3">
            <a:avLst>
              <a:gd name="adj1" fmla="val -17"/>
            </a:avLst>
          </a:prstGeom>
          <a:ln>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1073BB-DA45-9C4B-9E5D-F91931690CFC}"/>
              </a:ext>
            </a:extLst>
          </p:cNvPr>
          <p:cNvCxnSpPr>
            <a:cxnSpLocks/>
          </p:cNvCxnSpPr>
          <p:nvPr/>
        </p:nvCxnSpPr>
        <p:spPr>
          <a:xfrm>
            <a:off x="1982251" y="2933083"/>
            <a:ext cx="2540310"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5259AA1D-6396-9C42-B651-2DC950F3AA84}"/>
              </a:ext>
            </a:extLst>
          </p:cNvPr>
          <p:cNvSpPr txBox="1">
            <a:spLocks/>
          </p:cNvSpPr>
          <p:nvPr/>
        </p:nvSpPr>
        <p:spPr>
          <a:xfrm>
            <a:off x="6563414" y="807185"/>
            <a:ext cx="4240852" cy="26074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Expand </a:t>
            </a:r>
            <a:r>
              <a:rPr lang="en-US" sz="1200" dirty="0">
                <a:solidFill>
                  <a:schemeClr val="tx1"/>
                </a:solidFill>
              </a:rPr>
              <a:t>Contributors</a:t>
            </a:r>
            <a:r>
              <a:rPr lang="en-US" sz="1200" b="0" dirty="0">
                <a:solidFill>
                  <a:schemeClr val="tx1"/>
                </a:solidFill>
              </a:rPr>
              <a:t> to view Data from Inter Dealer Brokers</a:t>
            </a:r>
          </a:p>
          <a:p>
            <a:endParaRPr lang="en-US" sz="1200" b="0" dirty="0">
              <a:solidFill>
                <a:schemeClr val="tx1"/>
              </a:solidFill>
            </a:endParaRPr>
          </a:p>
          <a:p>
            <a:endParaRPr lang="en-US" sz="1200" b="0" dirty="0">
              <a:solidFill>
                <a:schemeClr val="tx1"/>
              </a:solidFill>
            </a:endParaRPr>
          </a:p>
          <a:p>
            <a:endParaRPr lang="en-US" sz="1200" b="0" dirty="0">
              <a:solidFill>
                <a:schemeClr val="tx1"/>
              </a:solidFill>
            </a:endParaRPr>
          </a:p>
        </p:txBody>
      </p:sp>
      <p:cxnSp>
        <p:nvCxnSpPr>
          <p:cNvPr id="32" name="Straight Connector 31">
            <a:extLst>
              <a:ext uri="{FF2B5EF4-FFF2-40B4-BE49-F238E27FC236}">
                <a16:creationId xmlns:a16="http://schemas.microsoft.com/office/drawing/2014/main" id="{78352688-DECA-5F4C-904C-35A5835A18E6}"/>
              </a:ext>
            </a:extLst>
          </p:cNvPr>
          <p:cNvCxnSpPr>
            <a:cxnSpLocks/>
          </p:cNvCxnSpPr>
          <p:nvPr/>
        </p:nvCxnSpPr>
        <p:spPr>
          <a:xfrm>
            <a:off x="10356046" y="1060103"/>
            <a:ext cx="0" cy="941418"/>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66E5DD65-1617-E34D-A8E9-71596A255269}"/>
              </a:ext>
            </a:extLst>
          </p:cNvPr>
          <p:cNvSpPr txBox="1">
            <a:spLocks/>
          </p:cNvSpPr>
          <p:nvPr/>
        </p:nvSpPr>
        <p:spPr>
          <a:xfrm>
            <a:off x="334963" y="807185"/>
            <a:ext cx="2327461" cy="579875"/>
          </a:xfrm>
          <a:prstGeom prst="rect">
            <a:avLst/>
          </a:prstGeom>
        </p:spPr>
        <p:txBody>
          <a:bodyPr lIns="0" tIns="0" rIns="0" bIns="0"/>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tx1"/>
                </a:solidFill>
              </a:rPr>
              <a:t>Save</a:t>
            </a:r>
            <a:r>
              <a:rPr lang="en-US" sz="1200" b="0" dirty="0">
                <a:solidFill>
                  <a:schemeClr val="tx1"/>
                </a:solidFill>
              </a:rPr>
              <a:t> your search filters to re-run the search on one click</a:t>
            </a:r>
          </a:p>
        </p:txBody>
      </p:sp>
      <p:sp>
        <p:nvSpPr>
          <p:cNvPr id="26" name="Content Placeholder 2">
            <a:extLst>
              <a:ext uri="{FF2B5EF4-FFF2-40B4-BE49-F238E27FC236}">
                <a16:creationId xmlns:a16="http://schemas.microsoft.com/office/drawing/2014/main" id="{5AB39403-2784-C24C-9165-B765BC8AD385}"/>
              </a:ext>
            </a:extLst>
          </p:cNvPr>
          <p:cNvSpPr txBox="1">
            <a:spLocks/>
          </p:cNvSpPr>
          <p:nvPr/>
        </p:nvSpPr>
        <p:spPr>
          <a:xfrm>
            <a:off x="341757" y="2833436"/>
            <a:ext cx="1814174" cy="5798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Click the Pop Up Icon </a:t>
            </a:r>
            <a:br>
              <a:rPr lang="en-US" sz="1200" b="0" dirty="0">
                <a:solidFill>
                  <a:schemeClr val="tx1"/>
                </a:solidFill>
              </a:rPr>
            </a:br>
            <a:r>
              <a:rPr lang="en-US" sz="1200" b="0" dirty="0">
                <a:solidFill>
                  <a:schemeClr val="tx1"/>
                </a:solidFill>
              </a:rPr>
              <a:t>to open a </a:t>
            </a:r>
            <a:r>
              <a:rPr lang="en-US" sz="1200" dirty="0">
                <a:solidFill>
                  <a:schemeClr val="tx1"/>
                </a:solidFill>
              </a:rPr>
              <a:t>Quote </a:t>
            </a:r>
          </a:p>
          <a:p>
            <a:endParaRPr lang="en-US" sz="1200" b="0" dirty="0">
              <a:solidFill>
                <a:schemeClr val="tx1"/>
              </a:solidFill>
            </a:endParaRPr>
          </a:p>
          <a:p>
            <a:endParaRPr lang="en-US" sz="1200" b="0" dirty="0">
              <a:solidFill>
                <a:schemeClr val="tx1"/>
              </a:solidFill>
            </a:endParaRPr>
          </a:p>
          <a:p>
            <a:endParaRPr lang="en-US" sz="1200" b="0" dirty="0">
              <a:solidFill>
                <a:schemeClr val="tx1"/>
              </a:solidFill>
            </a:endParaRPr>
          </a:p>
          <a:p>
            <a:endParaRPr lang="en-US" sz="1200" dirty="0">
              <a:solidFill>
                <a:schemeClr val="tx1"/>
              </a:solidFill>
            </a:endParaRPr>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15</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sp>
        <p:nvSpPr>
          <p:cNvPr id="25" name="Content Placeholder 2">
            <a:extLst>
              <a:ext uri="{FF2B5EF4-FFF2-40B4-BE49-F238E27FC236}">
                <a16:creationId xmlns:a16="http://schemas.microsoft.com/office/drawing/2014/main" id="{3D580B8A-F3D2-8B44-B029-49212EF60C71}"/>
              </a:ext>
            </a:extLst>
          </p:cNvPr>
          <p:cNvSpPr txBox="1">
            <a:spLocks/>
          </p:cNvSpPr>
          <p:nvPr/>
        </p:nvSpPr>
        <p:spPr>
          <a:xfrm>
            <a:off x="334963" y="3478172"/>
            <a:ext cx="1462482" cy="92398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Here you will find </a:t>
            </a:r>
            <a:r>
              <a:rPr lang="en-US" sz="1200" dirty="0">
                <a:solidFill>
                  <a:schemeClr val="tx1"/>
                </a:solidFill>
              </a:rPr>
              <a:t>FRAs, Libor/new RFRs Basis Swaps, Cross Currency Swaps, OIS, Swaptions, Cap Floors</a:t>
            </a:r>
          </a:p>
          <a:p>
            <a:endParaRPr lang="en-US" sz="1200" b="0" dirty="0">
              <a:solidFill>
                <a:schemeClr val="tx1"/>
              </a:solidFill>
            </a:endParaRPr>
          </a:p>
        </p:txBody>
      </p:sp>
    </p:spTree>
    <p:extLst>
      <p:ext uri="{BB962C8B-B14F-4D97-AF65-F5344CB8AC3E}">
        <p14:creationId xmlns:p14="http://schemas.microsoft.com/office/powerpoint/2010/main" val="353848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3" y="338399"/>
            <a:ext cx="10477500" cy="430567"/>
          </a:xfrm>
        </p:spPr>
        <p:txBody>
          <a:bodyPr/>
          <a:lstStyle/>
          <a:p>
            <a:r>
              <a:rPr lang="en-US" dirty="0"/>
              <a:t>OTC </a:t>
            </a:r>
            <a:r>
              <a:rPr lang="en-US" dirty="0" err="1"/>
              <a:t>Pricer</a:t>
            </a:r>
            <a:r>
              <a:rPr lang="en-US" dirty="0"/>
              <a:t> App</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16</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8" name="Picture 17">
            <a:extLst>
              <a:ext uri="{FF2B5EF4-FFF2-40B4-BE49-F238E27FC236}">
                <a16:creationId xmlns:a16="http://schemas.microsoft.com/office/drawing/2014/main" id="{FAD7E4A8-497E-D445-9686-50BF63EFDD66}"/>
              </a:ext>
            </a:extLst>
          </p:cNvPr>
          <p:cNvPicPr>
            <a:picLocks noChangeAspect="1"/>
          </p:cNvPicPr>
          <p:nvPr/>
        </p:nvPicPr>
        <p:blipFill>
          <a:blip r:embed="rId5"/>
          <a:stretch>
            <a:fillRect/>
          </a:stretch>
        </p:blipFill>
        <p:spPr>
          <a:xfrm>
            <a:off x="334963" y="1007255"/>
            <a:ext cx="4954562" cy="4904887"/>
          </a:xfrm>
          <a:prstGeom prst="rect">
            <a:avLst/>
          </a:prstGeom>
        </p:spPr>
      </p:pic>
      <p:sp>
        <p:nvSpPr>
          <p:cNvPr id="19" name="TextBox 18">
            <a:extLst>
              <a:ext uri="{FF2B5EF4-FFF2-40B4-BE49-F238E27FC236}">
                <a16:creationId xmlns:a16="http://schemas.microsoft.com/office/drawing/2014/main" id="{A2A46285-9544-A841-91CE-445E27DDF161}"/>
              </a:ext>
            </a:extLst>
          </p:cNvPr>
          <p:cNvSpPr txBox="1"/>
          <p:nvPr/>
        </p:nvSpPr>
        <p:spPr>
          <a:xfrm>
            <a:off x="5761518" y="2233855"/>
            <a:ext cx="5367540" cy="2400657"/>
          </a:xfrm>
          <a:prstGeom prst="rect">
            <a:avLst/>
          </a:prstGeom>
          <a:solidFill>
            <a:schemeClr val="tx2"/>
          </a:solidFill>
        </p:spPr>
        <p:txBody>
          <a:bodyPr wrap="square" lIns="182880" tIns="182880" rIns="182880" bIns="182880" rtlCol="0">
            <a:spAutoFit/>
          </a:bodyPr>
          <a:lstStyle/>
          <a:p>
            <a:r>
              <a:rPr lang="en-US" sz="1200" dirty="0">
                <a:solidFill>
                  <a:schemeClr val="bg1"/>
                </a:solidFill>
              </a:rPr>
              <a:t>Access existing IBOR rates and RFRs, as well as the crucial basis and new cross-currency basis swaps.</a:t>
            </a:r>
          </a:p>
          <a:p>
            <a:endParaRPr lang="en-US" sz="1200" dirty="0">
              <a:solidFill>
                <a:schemeClr val="bg1"/>
              </a:solidFill>
            </a:endParaRPr>
          </a:p>
          <a:p>
            <a:r>
              <a:rPr lang="en-US" sz="1200" dirty="0">
                <a:solidFill>
                  <a:schemeClr val="bg1"/>
                </a:solidFill>
              </a:rPr>
              <a:t>You can easily adjust spreads and combine critical OTC instruments to build views of live market pricing, replacing the need for spreadsheets.</a:t>
            </a:r>
            <a:endParaRPr lang="en-US" sz="1200" dirty="0">
              <a:solidFill>
                <a:schemeClr val="bg1"/>
              </a:solidFill>
              <a:cs typeface="Arial"/>
            </a:endParaRPr>
          </a:p>
          <a:p>
            <a:r>
              <a:rPr lang="en-US" sz="1200" dirty="0">
                <a:solidFill>
                  <a:schemeClr val="bg1"/>
                </a:solidFill>
                <a:cs typeface="Arial"/>
              </a:rPr>
              <a:t>There are up to 20 user profiles that can be saved to allow the user to quickly switch between currencies, contributors, spreads and tenors.</a:t>
            </a:r>
          </a:p>
          <a:p>
            <a:endParaRPr lang="en-US" sz="1200" dirty="0">
              <a:solidFill>
                <a:schemeClr val="bg1"/>
              </a:solidFill>
              <a:cs typeface="Arial"/>
            </a:endParaRPr>
          </a:p>
          <a:p>
            <a:r>
              <a:rPr lang="en-US" sz="1200" dirty="0">
                <a:solidFill>
                  <a:schemeClr val="bg1"/>
                </a:solidFill>
                <a:cs typeface="Arial"/>
              </a:rPr>
              <a:t>Once you have found the necessary approximate or exact pricing, confirm face values and values using our Swap </a:t>
            </a:r>
            <a:r>
              <a:rPr lang="en-US" sz="1200" dirty="0" err="1">
                <a:solidFill>
                  <a:schemeClr val="bg1"/>
                </a:solidFill>
                <a:cs typeface="Arial"/>
              </a:rPr>
              <a:t>Pricer</a:t>
            </a:r>
            <a:r>
              <a:rPr lang="en-US" sz="1200" dirty="0">
                <a:solidFill>
                  <a:schemeClr val="bg1"/>
                </a:solidFill>
                <a:cs typeface="Arial"/>
              </a:rPr>
              <a:t> (SWPR), and then save trades for future revaluations in MARVAL.</a:t>
            </a:r>
            <a:endParaRPr lang="en-US" sz="1200" dirty="0">
              <a:solidFill>
                <a:schemeClr val="bg1"/>
              </a:solidFill>
            </a:endParaRPr>
          </a:p>
        </p:txBody>
      </p:sp>
    </p:spTree>
    <p:extLst>
      <p:ext uri="{BB962C8B-B14F-4D97-AF65-F5344CB8AC3E}">
        <p14:creationId xmlns:p14="http://schemas.microsoft.com/office/powerpoint/2010/main" val="231131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2" y="338399"/>
            <a:ext cx="11390191" cy="430567"/>
          </a:xfrm>
        </p:spPr>
        <p:txBody>
          <a:bodyPr/>
          <a:lstStyle/>
          <a:p>
            <a:r>
              <a:rPr lang="en-US" dirty="0"/>
              <a:t>Find new RFR derivatives – Quote display (OIS SOFR from TRADEWEB) </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17</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9" name="Picture 8">
            <a:extLst>
              <a:ext uri="{FF2B5EF4-FFF2-40B4-BE49-F238E27FC236}">
                <a16:creationId xmlns:a16="http://schemas.microsoft.com/office/drawing/2014/main" id="{64BC32C9-C671-CA42-98C4-9FF6A5D44E60}"/>
              </a:ext>
            </a:extLst>
          </p:cNvPr>
          <p:cNvPicPr>
            <a:picLocks noChangeAspect="1"/>
          </p:cNvPicPr>
          <p:nvPr/>
        </p:nvPicPr>
        <p:blipFill>
          <a:blip r:embed="rId5"/>
          <a:stretch>
            <a:fillRect/>
          </a:stretch>
        </p:blipFill>
        <p:spPr>
          <a:xfrm>
            <a:off x="334963" y="1007255"/>
            <a:ext cx="4269133" cy="4920490"/>
          </a:xfrm>
          <a:prstGeom prst="rect">
            <a:avLst/>
          </a:prstGeom>
        </p:spPr>
      </p:pic>
      <p:pic>
        <p:nvPicPr>
          <p:cNvPr id="10" name="Picture 9">
            <a:extLst>
              <a:ext uri="{FF2B5EF4-FFF2-40B4-BE49-F238E27FC236}">
                <a16:creationId xmlns:a16="http://schemas.microsoft.com/office/drawing/2014/main" id="{60D41213-0862-164F-B6BC-45A337FB4BED}"/>
              </a:ext>
            </a:extLst>
          </p:cNvPr>
          <p:cNvPicPr>
            <a:picLocks noChangeAspect="1"/>
          </p:cNvPicPr>
          <p:nvPr/>
        </p:nvPicPr>
        <p:blipFill>
          <a:blip r:embed="rId6"/>
          <a:stretch>
            <a:fillRect/>
          </a:stretch>
        </p:blipFill>
        <p:spPr>
          <a:xfrm>
            <a:off x="4891400" y="1562959"/>
            <a:ext cx="6579367" cy="4151267"/>
          </a:xfrm>
          <a:prstGeom prst="rect">
            <a:avLst/>
          </a:prstGeom>
        </p:spPr>
      </p:pic>
      <p:sp>
        <p:nvSpPr>
          <p:cNvPr id="11" name="Rectangle 10">
            <a:extLst>
              <a:ext uri="{FF2B5EF4-FFF2-40B4-BE49-F238E27FC236}">
                <a16:creationId xmlns:a16="http://schemas.microsoft.com/office/drawing/2014/main" id="{D379C76C-6785-EC48-82EC-93A5072B3651}"/>
              </a:ext>
            </a:extLst>
          </p:cNvPr>
          <p:cNvSpPr/>
          <p:nvPr/>
        </p:nvSpPr>
        <p:spPr>
          <a:xfrm>
            <a:off x="4891400" y="1007255"/>
            <a:ext cx="5486484" cy="553998"/>
          </a:xfrm>
          <a:prstGeom prst="rect">
            <a:avLst/>
          </a:prstGeom>
        </p:spPr>
        <p:txBody>
          <a:bodyPr wrap="square" lIns="0" tIns="0" rIns="0" bIns="0">
            <a:spAutoFit/>
          </a:bodyPr>
          <a:lstStyle/>
          <a:p>
            <a:r>
              <a:rPr lang="en-US" sz="1200" dirty="0"/>
              <a:t>From a Quote, right-click on a Tenor (1Y, for instance) and select </a:t>
            </a:r>
            <a:r>
              <a:rPr lang="en-US" sz="1200" b="1" dirty="0"/>
              <a:t>Related/Chart </a:t>
            </a:r>
            <a:r>
              <a:rPr lang="en-US" sz="1200" dirty="0"/>
              <a:t>to graph the historical value </a:t>
            </a:r>
          </a:p>
          <a:p>
            <a:endParaRPr lang="en-US" sz="1200" dirty="0"/>
          </a:p>
        </p:txBody>
      </p:sp>
    </p:spTree>
    <p:extLst>
      <p:ext uri="{BB962C8B-B14F-4D97-AF65-F5344CB8AC3E}">
        <p14:creationId xmlns:p14="http://schemas.microsoft.com/office/powerpoint/2010/main" val="244081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2" y="338399"/>
            <a:ext cx="11390191" cy="430567"/>
          </a:xfrm>
        </p:spPr>
        <p:txBody>
          <a:bodyPr/>
          <a:lstStyle/>
          <a:p>
            <a:r>
              <a:rPr lang="en-US" dirty="0"/>
              <a:t>Rates Views Money</a:t>
            </a:r>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18</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2" name="Picture 11">
            <a:extLst>
              <a:ext uri="{FF2B5EF4-FFF2-40B4-BE49-F238E27FC236}">
                <a16:creationId xmlns:a16="http://schemas.microsoft.com/office/drawing/2014/main" id="{F1D7A59E-69D3-E648-8802-E33CCD2DEBCC}"/>
              </a:ext>
            </a:extLst>
          </p:cNvPr>
          <p:cNvPicPr>
            <a:picLocks noChangeAspect="1"/>
          </p:cNvPicPr>
          <p:nvPr/>
        </p:nvPicPr>
        <p:blipFill>
          <a:blip r:embed="rId5"/>
          <a:stretch>
            <a:fillRect/>
          </a:stretch>
        </p:blipFill>
        <p:spPr>
          <a:xfrm>
            <a:off x="334963" y="1007255"/>
            <a:ext cx="8933817" cy="4822527"/>
          </a:xfrm>
          <a:prstGeom prst="rect">
            <a:avLst/>
          </a:prstGeom>
        </p:spPr>
      </p:pic>
      <p:sp>
        <p:nvSpPr>
          <p:cNvPr id="13" name="TextBox 12">
            <a:extLst>
              <a:ext uri="{FF2B5EF4-FFF2-40B4-BE49-F238E27FC236}">
                <a16:creationId xmlns:a16="http://schemas.microsoft.com/office/drawing/2014/main" id="{DAF248CF-165B-9F4A-8F22-6601D5A6300D}"/>
              </a:ext>
            </a:extLst>
          </p:cNvPr>
          <p:cNvSpPr txBox="1"/>
          <p:nvPr/>
        </p:nvSpPr>
        <p:spPr>
          <a:xfrm>
            <a:off x="8668747" y="815090"/>
            <a:ext cx="3079557" cy="646331"/>
          </a:xfrm>
          <a:prstGeom prst="rect">
            <a:avLst/>
          </a:prstGeom>
          <a:solidFill>
            <a:schemeClr val="tx2"/>
          </a:solidFill>
        </p:spPr>
        <p:txBody>
          <a:bodyPr wrap="square" rtlCol="0">
            <a:spAutoFit/>
          </a:bodyPr>
          <a:lstStyle>
            <a:defPPr>
              <a:defRPr lang="en-US"/>
            </a:defPPr>
            <a:lvl1pPr>
              <a:defRPr>
                <a:solidFill>
                  <a:schemeClr val="bg1"/>
                </a:solidFill>
              </a:defRPr>
            </a:lvl1pPr>
          </a:lstStyle>
          <a:p>
            <a:r>
              <a:rPr lang="en-US" sz="1200" dirty="0"/>
              <a:t>New RFRs OIS, STIR Futures, Spreads </a:t>
            </a:r>
            <a:br>
              <a:rPr lang="en-US" sz="1200" dirty="0"/>
            </a:br>
            <a:r>
              <a:rPr lang="en-US" sz="1200" dirty="0"/>
              <a:t>have been exposed in Rates Views Money </a:t>
            </a:r>
            <a:br>
              <a:rPr lang="en-US" sz="1200" dirty="0"/>
            </a:br>
            <a:r>
              <a:rPr lang="en-US" sz="1200" dirty="0"/>
              <a:t>and Overview</a:t>
            </a:r>
          </a:p>
        </p:txBody>
      </p:sp>
    </p:spTree>
    <p:extLst>
      <p:ext uri="{BB962C8B-B14F-4D97-AF65-F5344CB8AC3E}">
        <p14:creationId xmlns:p14="http://schemas.microsoft.com/office/powerpoint/2010/main" val="246383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US" dirty="0"/>
              <a:t>Find new RFR OIS Zero Coupon based Curves</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“CURVB” </a:t>
            </a:r>
            <a:r>
              <a:rPr lang="en-US" b="1" dirty="0">
                <a:solidFill>
                  <a:srgbClr val="000000"/>
                </a:solidFill>
              </a:rPr>
              <a:t>to open the Eikon Curves App and find curves by </a:t>
            </a:r>
            <a:r>
              <a:rPr lang="en-US" b="1" dirty="0"/>
              <a:t>currencies including new </a:t>
            </a:r>
            <a:r>
              <a:rPr lang="en-US" b="1" dirty="0">
                <a:solidFill>
                  <a:srgbClr val="000000"/>
                </a:solidFill>
              </a:rPr>
              <a:t>RFR curves</a:t>
            </a:r>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19</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7" name="Picture 16">
            <a:extLst>
              <a:ext uri="{FF2B5EF4-FFF2-40B4-BE49-F238E27FC236}">
                <a16:creationId xmlns:a16="http://schemas.microsoft.com/office/drawing/2014/main" id="{9EC5E62F-F3F7-A24E-8F60-283951C7E0BC}"/>
              </a:ext>
            </a:extLst>
          </p:cNvPr>
          <p:cNvPicPr>
            <a:picLocks noChangeAspect="1"/>
          </p:cNvPicPr>
          <p:nvPr/>
        </p:nvPicPr>
        <p:blipFill>
          <a:blip r:embed="rId4"/>
          <a:stretch>
            <a:fillRect/>
          </a:stretch>
        </p:blipFill>
        <p:spPr>
          <a:xfrm>
            <a:off x="334963" y="1331134"/>
            <a:ext cx="8746762" cy="4610272"/>
          </a:xfrm>
          <a:prstGeom prst="rect">
            <a:avLst/>
          </a:prstGeom>
        </p:spPr>
      </p:pic>
    </p:spTree>
    <p:extLst>
      <p:ext uri="{BB962C8B-B14F-4D97-AF65-F5344CB8AC3E}">
        <p14:creationId xmlns:p14="http://schemas.microsoft.com/office/powerpoint/2010/main" val="200515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a:t>The LIBOR transition</a:t>
            </a:r>
          </a:p>
        </p:txBody>
      </p:sp>
      <p:sp>
        <p:nvSpPr>
          <p:cNvPr id="3" name="Footer Placeholder 2"/>
          <p:cNvSpPr>
            <a:spLocks noGrp="1"/>
          </p:cNvSpPr>
          <p:nvPr>
            <p:ph type="ftr" sz="quarter" idx="10"/>
          </p:nvPr>
        </p:nvSpPr>
        <p:spPr/>
        <p:txBody>
          <a:bodyPr/>
          <a:lstStyle/>
          <a:p>
            <a:r>
              <a:rPr lang="en-US" dirty="0"/>
              <a:t>Managing LIBOR transition</a:t>
            </a:r>
          </a:p>
        </p:txBody>
      </p:sp>
      <p:sp>
        <p:nvSpPr>
          <p:cNvPr id="2" name="Content Placeholder 1"/>
          <p:cNvSpPr>
            <a:spLocks noGrp="1"/>
          </p:cNvSpPr>
          <p:nvPr>
            <p:ph type="body" sz="quarter" idx="12"/>
          </p:nvPr>
        </p:nvSpPr>
        <p:spPr>
          <a:xfrm>
            <a:off x="334962" y="807185"/>
            <a:ext cx="11163617" cy="330628"/>
          </a:xfrm>
        </p:spPr>
        <p:txBody>
          <a:bodyPr/>
          <a:lstStyle/>
          <a:p>
            <a:r>
              <a:rPr lang="en-US" b="1" dirty="0"/>
              <a:t>The financial services industry is migrating away from LIBOR benchmarks towards the new risk-free rates (RFRs)</a:t>
            </a:r>
          </a:p>
          <a:p>
            <a:endParaRPr lang="en-US" dirty="0"/>
          </a:p>
        </p:txBody>
      </p:sp>
      <p:sp>
        <p:nvSpPr>
          <p:cNvPr id="5" name="Text Placeholder 4"/>
          <p:cNvSpPr>
            <a:spLocks noGrp="1"/>
          </p:cNvSpPr>
          <p:nvPr>
            <p:ph sz="quarter" idx="13"/>
          </p:nvPr>
        </p:nvSpPr>
        <p:spPr>
          <a:xfrm>
            <a:off x="334962" y="1649506"/>
            <a:ext cx="11363979" cy="4300443"/>
          </a:xfrm>
        </p:spPr>
        <p:txBody>
          <a:bodyPr/>
          <a:lstStyle/>
          <a:p>
            <a:pPr marL="0" lvl="2" indent="0">
              <a:spcAft>
                <a:spcPts val="1200"/>
              </a:spcAft>
              <a:buClrTx/>
              <a:buNone/>
            </a:pPr>
            <a:r>
              <a:rPr lang="en-US" dirty="0">
                <a:cs typeface="Arial"/>
              </a:rPr>
              <a:t>As a result of the transition to RFRs, new conventions are emerging in the markets as new transactions can no longer link to Libor and legacy contracts must include fallback language.</a:t>
            </a:r>
            <a:endParaRPr lang="en-US" dirty="0"/>
          </a:p>
          <a:p>
            <a:pPr marL="0" lvl="2" indent="0">
              <a:spcAft>
                <a:spcPts val="1200"/>
              </a:spcAft>
              <a:buClrTx/>
              <a:buNone/>
            </a:pPr>
            <a:r>
              <a:rPr lang="en-US" dirty="0">
                <a:solidFill>
                  <a:srgbClr val="000000"/>
                </a:solidFill>
              </a:rPr>
              <a:t>The</a:t>
            </a:r>
            <a:r>
              <a:rPr lang="en-US" dirty="0">
                <a:solidFill>
                  <a:srgbClr val="000000"/>
                </a:solidFill>
                <a:ea typeface="+mn-lt"/>
                <a:cs typeface="Arial" panose="020B0604020202020204"/>
              </a:rPr>
              <a:t> new year signaled the end of most LIBOR rates, creating a solution of continuity to a process which lasted for decades. The majority of LIBOR settings ceased by end-2021, while overnight, one, three, six and 12-month US dollar LIBOR will continue until end-June 2023 to support the rundown of legacy contracts only. On September 29, 2021, the FCA announced plans to continue publishing one, three and six-month sterling and yen LIBOR rates in synthetic form from January 4, 2022.</a:t>
            </a:r>
          </a:p>
          <a:p>
            <a:pPr marL="0" lvl="2" indent="0">
              <a:spcAft>
                <a:spcPts val="1200"/>
              </a:spcAft>
              <a:buClrTx/>
              <a:buNone/>
            </a:pPr>
            <a:r>
              <a:rPr lang="en-US" dirty="0"/>
              <a:t>In recent years, </a:t>
            </a:r>
            <a:r>
              <a:rPr lang="en-US" dirty="0">
                <a:solidFill>
                  <a:srgbClr val="000000"/>
                </a:solidFill>
              </a:rPr>
              <a:t>regulators and central banks have announced and released a series of overnight </a:t>
            </a:r>
            <a:r>
              <a:rPr lang="en-GB" dirty="0">
                <a:solidFill>
                  <a:srgbClr val="000000"/>
                </a:solidFill>
              </a:rPr>
              <a:t>RFRs </a:t>
            </a:r>
            <a:r>
              <a:rPr lang="en-US" dirty="0">
                <a:solidFill>
                  <a:srgbClr val="000000"/>
                </a:solidFill>
              </a:rPr>
              <a:t>such as </a:t>
            </a:r>
            <a:r>
              <a:rPr lang="en-GB" dirty="0">
                <a:solidFill>
                  <a:srgbClr val="000000"/>
                </a:solidFill>
              </a:rPr>
              <a:t>Sterling Over Night Index Average (SONIA)</a:t>
            </a:r>
            <a:r>
              <a:rPr lang="en-US" dirty="0">
                <a:solidFill>
                  <a:srgbClr val="000000"/>
                </a:solidFill>
              </a:rPr>
              <a:t> in the UK, </a:t>
            </a:r>
            <a:r>
              <a:rPr lang="en-GB" dirty="0">
                <a:solidFill>
                  <a:srgbClr val="000000"/>
                </a:solidFill>
              </a:rPr>
              <a:t>Secured Overnight Financing Rate (SOFR)</a:t>
            </a:r>
            <a:r>
              <a:rPr lang="en-US" dirty="0">
                <a:solidFill>
                  <a:srgbClr val="000000"/>
                </a:solidFill>
              </a:rPr>
              <a:t> in the U.S. and </a:t>
            </a:r>
            <a:r>
              <a:rPr lang="en-GB" dirty="0">
                <a:solidFill>
                  <a:srgbClr val="000000"/>
                </a:solidFill>
              </a:rPr>
              <a:t>Euro Short-Term Rate (€STR) </a:t>
            </a:r>
            <a:r>
              <a:rPr lang="en-US" dirty="0">
                <a:solidFill>
                  <a:srgbClr val="000000"/>
                </a:solidFill>
              </a:rPr>
              <a:t>in the Euro area, </a:t>
            </a:r>
            <a:br>
              <a:rPr lang="en-US" dirty="0">
                <a:solidFill>
                  <a:srgbClr val="000000"/>
                </a:solidFill>
              </a:rPr>
            </a:br>
            <a:r>
              <a:rPr lang="en-US" dirty="0"/>
              <a:t>as well as </a:t>
            </a:r>
            <a:r>
              <a:rPr lang="en-US" dirty="0">
                <a:ea typeface="+mn-lt"/>
                <a:cs typeface="Arial" panose="020B0604020202020204"/>
              </a:rPr>
              <a:t>Swiss </a:t>
            </a:r>
            <a:r>
              <a:rPr lang="en-US" dirty="0">
                <a:solidFill>
                  <a:srgbClr val="000000"/>
                </a:solidFill>
                <a:ea typeface="+mn-lt"/>
                <a:cs typeface="Arial" panose="020B0604020202020204"/>
              </a:rPr>
              <a:t>average rate overnight (</a:t>
            </a:r>
            <a:r>
              <a:rPr lang="en-US" dirty="0" err="1">
                <a:solidFill>
                  <a:srgbClr val="000000"/>
                </a:solidFill>
                <a:ea typeface="+mn-lt"/>
                <a:cs typeface="Arial" panose="020B0604020202020204"/>
              </a:rPr>
              <a:t>Saron</a:t>
            </a:r>
            <a:r>
              <a:rPr lang="en-US" dirty="0">
                <a:solidFill>
                  <a:srgbClr val="000000"/>
                </a:solidFill>
                <a:ea typeface="+mn-lt"/>
                <a:cs typeface="Arial" panose="020B0604020202020204"/>
              </a:rPr>
              <a:t>) for the Swiss franc and Tokyo overnight average rate (</a:t>
            </a:r>
            <a:r>
              <a:rPr lang="en-US" dirty="0" err="1">
                <a:solidFill>
                  <a:srgbClr val="000000"/>
                </a:solidFill>
                <a:ea typeface="+mn-lt"/>
                <a:cs typeface="Arial" panose="020B0604020202020204"/>
              </a:rPr>
              <a:t>Tonar</a:t>
            </a:r>
            <a:r>
              <a:rPr lang="en-US" dirty="0">
                <a:solidFill>
                  <a:srgbClr val="000000"/>
                </a:solidFill>
                <a:ea typeface="+mn-lt"/>
                <a:cs typeface="Arial" panose="020B0604020202020204"/>
              </a:rPr>
              <a:t>) for Japanese yen.</a:t>
            </a:r>
            <a:endParaRPr lang="en-US" dirty="0">
              <a:solidFill>
                <a:srgbClr val="000000"/>
              </a:solidFill>
              <a:cs typeface="Arial"/>
            </a:endParaRPr>
          </a:p>
          <a:p>
            <a:pPr marL="0" lvl="2" indent="0">
              <a:spcAft>
                <a:spcPts val="1200"/>
              </a:spcAft>
              <a:buClrTx/>
              <a:buNone/>
            </a:pPr>
            <a:r>
              <a:rPr lang="en-US" dirty="0">
                <a:solidFill>
                  <a:srgbClr val="000000"/>
                </a:solidFill>
              </a:rPr>
              <a:t>While much of the market is expected to adopt these overnight </a:t>
            </a:r>
            <a:r>
              <a:rPr lang="en-GB" dirty="0">
                <a:solidFill>
                  <a:srgbClr val="000000"/>
                </a:solidFill>
              </a:rPr>
              <a:t>RFRs</a:t>
            </a:r>
            <a:r>
              <a:rPr lang="en-GB" dirty="0">
                <a:solidFill>
                  <a:srgbClr val="FF0000"/>
                </a:solidFill>
              </a:rPr>
              <a:t>,</a:t>
            </a:r>
            <a:r>
              <a:rPr lang="en-GB" dirty="0">
                <a:solidFill>
                  <a:srgbClr val="000000"/>
                </a:solidFill>
              </a:rPr>
              <a:t> </a:t>
            </a:r>
            <a:r>
              <a:rPr lang="en-US" dirty="0">
                <a:solidFill>
                  <a:srgbClr val="000000"/>
                </a:solidFill>
              </a:rPr>
              <a:t>administered by central banks,</a:t>
            </a:r>
            <a:r>
              <a:rPr lang="en-GB" dirty="0">
                <a:solidFill>
                  <a:srgbClr val="000000"/>
                </a:solidFill>
              </a:rPr>
              <a:t> demand</a:t>
            </a:r>
            <a:r>
              <a:rPr lang="en-GB" dirty="0"/>
              <a:t> remains </a:t>
            </a:r>
            <a:r>
              <a:rPr lang="en-GB" dirty="0">
                <a:solidFill>
                  <a:srgbClr val="000000"/>
                </a:solidFill>
              </a:rPr>
              <a:t>for term rate benchmarks based on RFRs for loans and other cash products.</a:t>
            </a:r>
            <a:r>
              <a:rPr lang="en-GB" dirty="0">
                <a:solidFill>
                  <a:srgbClr val="000000"/>
                </a:solidFill>
                <a:ea typeface="+mn-lt"/>
                <a:cs typeface="Arial" panose="020B0604020202020204"/>
              </a:rPr>
              <a:t> Fallbacks for cash products and derivatives</a:t>
            </a:r>
            <a:r>
              <a:rPr lang="en-GB" dirty="0">
                <a:solidFill>
                  <a:srgbClr val="000000"/>
                </a:solidFill>
              </a:rPr>
              <a:t>, as well as enhancements to swap rates</a:t>
            </a:r>
            <a:r>
              <a:rPr lang="en-GB" dirty="0">
                <a:solidFill>
                  <a:srgbClr val="FF0000"/>
                </a:solidFill>
              </a:rPr>
              <a:t>,</a:t>
            </a:r>
            <a:r>
              <a:rPr lang="en-GB" dirty="0">
                <a:solidFill>
                  <a:srgbClr val="000000"/>
                </a:solidFill>
              </a:rPr>
              <a:t> are also key components of a smooth transition.</a:t>
            </a:r>
            <a:endParaRPr lang="en-US" dirty="0">
              <a:solidFill>
                <a:srgbClr val="001DFF"/>
              </a:solidFill>
            </a:endParaRPr>
          </a:p>
          <a:p>
            <a:pPr marL="0" lvl="2" indent="0">
              <a:spcAft>
                <a:spcPts val="1200"/>
              </a:spcAft>
              <a:buClrTx/>
              <a:buNone/>
            </a:pPr>
            <a:r>
              <a:rPr lang="en-US" b="1" dirty="0">
                <a:solidFill>
                  <a:srgbClr val="001DFF"/>
                </a:solidFill>
              </a:rPr>
              <a:t>Refinitiv is committed to providing the data and benchmarks clients need to adjust operating models across front, middle and back offices and to create new financial products in light of the IBOR reforms and LIBOR transition, while also ensuring we meet the high regulatory standards required for benchmarks.</a:t>
            </a:r>
            <a:endParaRPr lang="en-US" b="1" dirty="0">
              <a:solidFill>
                <a:srgbClr val="001DFF"/>
              </a:solidFill>
              <a:cs typeface="Arial"/>
            </a:endParaRPr>
          </a:p>
          <a:p>
            <a:pPr lvl="1"/>
            <a:endParaRPr lang="en-US" dirty="0"/>
          </a:p>
        </p:txBody>
      </p:sp>
    </p:spTree>
    <p:extLst>
      <p:ext uri="{BB962C8B-B14F-4D97-AF65-F5344CB8AC3E}">
        <p14:creationId xmlns:p14="http://schemas.microsoft.com/office/powerpoint/2010/main" val="912968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US" dirty="0"/>
              <a:t>Use new RFR OIS Zero Coupon based Curves in Calculators</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“SWPR” </a:t>
            </a:r>
            <a:r>
              <a:rPr lang="en-US" b="1" dirty="0">
                <a:solidFill>
                  <a:srgbClr val="000000"/>
                </a:solidFill>
              </a:rPr>
              <a:t>to open the Swap </a:t>
            </a:r>
            <a:r>
              <a:rPr lang="en-US" b="1" dirty="0" err="1">
                <a:solidFill>
                  <a:srgbClr val="000000"/>
                </a:solidFill>
              </a:rPr>
              <a:t>Pricer</a:t>
            </a:r>
            <a:r>
              <a:rPr lang="en-US" b="1" dirty="0">
                <a:solidFill>
                  <a:srgbClr val="000000"/>
                </a:solidFill>
              </a:rPr>
              <a:t> calculator</a:t>
            </a:r>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20</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9" name="Picture 8">
            <a:extLst>
              <a:ext uri="{FF2B5EF4-FFF2-40B4-BE49-F238E27FC236}">
                <a16:creationId xmlns:a16="http://schemas.microsoft.com/office/drawing/2014/main" id="{3990E404-BC51-D340-8FB6-826ADEBF59BE}"/>
              </a:ext>
            </a:extLst>
          </p:cNvPr>
          <p:cNvPicPr>
            <a:picLocks noChangeAspect="1"/>
          </p:cNvPicPr>
          <p:nvPr/>
        </p:nvPicPr>
        <p:blipFill>
          <a:blip r:embed="rId4"/>
          <a:stretch>
            <a:fillRect/>
          </a:stretch>
        </p:blipFill>
        <p:spPr>
          <a:xfrm>
            <a:off x="334963" y="1331134"/>
            <a:ext cx="8753687" cy="4613922"/>
          </a:xfrm>
          <a:prstGeom prst="rect">
            <a:avLst/>
          </a:prstGeom>
        </p:spPr>
      </p:pic>
      <p:sp>
        <p:nvSpPr>
          <p:cNvPr id="13" name="Rectangle: Rounded Corners 17">
            <a:extLst>
              <a:ext uri="{FF2B5EF4-FFF2-40B4-BE49-F238E27FC236}">
                <a16:creationId xmlns:a16="http://schemas.microsoft.com/office/drawing/2014/main" id="{FE4C50BB-FB85-F044-828F-2288B7905D65}"/>
              </a:ext>
            </a:extLst>
          </p:cNvPr>
          <p:cNvSpPr/>
          <p:nvPr/>
        </p:nvSpPr>
        <p:spPr>
          <a:xfrm>
            <a:off x="634787" y="3948887"/>
            <a:ext cx="2107475" cy="165914"/>
          </a:xfrm>
          <a:prstGeom prst="roundRect">
            <a:avLst/>
          </a:prstGeom>
          <a:noFill/>
          <a:ln>
            <a:solidFill>
              <a:srgbClr val="001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7">
            <a:extLst>
              <a:ext uri="{FF2B5EF4-FFF2-40B4-BE49-F238E27FC236}">
                <a16:creationId xmlns:a16="http://schemas.microsoft.com/office/drawing/2014/main" id="{36E85258-A8AF-F141-81F3-6DE5A241F57F}"/>
              </a:ext>
            </a:extLst>
          </p:cNvPr>
          <p:cNvSpPr/>
          <p:nvPr/>
        </p:nvSpPr>
        <p:spPr>
          <a:xfrm>
            <a:off x="4162689" y="3736463"/>
            <a:ext cx="2107475" cy="203712"/>
          </a:xfrm>
          <a:prstGeom prst="roundRect">
            <a:avLst/>
          </a:prstGeom>
          <a:noFill/>
          <a:ln>
            <a:solidFill>
              <a:srgbClr val="001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7">
            <a:extLst>
              <a:ext uri="{FF2B5EF4-FFF2-40B4-BE49-F238E27FC236}">
                <a16:creationId xmlns:a16="http://schemas.microsoft.com/office/drawing/2014/main" id="{8C65A134-DB16-2A4B-BBD4-B19921FAAD50}"/>
              </a:ext>
            </a:extLst>
          </p:cNvPr>
          <p:cNvSpPr/>
          <p:nvPr/>
        </p:nvSpPr>
        <p:spPr>
          <a:xfrm>
            <a:off x="4162689" y="4057138"/>
            <a:ext cx="2107475" cy="337062"/>
          </a:xfrm>
          <a:prstGeom prst="roundRect">
            <a:avLst/>
          </a:prstGeom>
          <a:noFill/>
          <a:ln>
            <a:solidFill>
              <a:srgbClr val="001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44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US" dirty="0"/>
              <a:t>Upgraded Bond Calc to price new RFR FRNS</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“BNDC” </a:t>
            </a:r>
            <a:r>
              <a:rPr lang="en-US" b="1" dirty="0">
                <a:solidFill>
                  <a:srgbClr val="000000"/>
                </a:solidFill>
              </a:rPr>
              <a:t>to open the Bond calculator and enter an ISIN</a:t>
            </a:r>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21</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0" name="Picture 9">
            <a:extLst>
              <a:ext uri="{FF2B5EF4-FFF2-40B4-BE49-F238E27FC236}">
                <a16:creationId xmlns:a16="http://schemas.microsoft.com/office/drawing/2014/main" id="{9140C6E5-9E6F-434B-9F23-5A4ADC452A9D}"/>
              </a:ext>
            </a:extLst>
          </p:cNvPr>
          <p:cNvPicPr>
            <a:picLocks noChangeAspect="1"/>
          </p:cNvPicPr>
          <p:nvPr/>
        </p:nvPicPr>
        <p:blipFill>
          <a:blip r:embed="rId4"/>
          <a:stretch>
            <a:fillRect/>
          </a:stretch>
        </p:blipFill>
        <p:spPr>
          <a:xfrm>
            <a:off x="1836524" y="1328352"/>
            <a:ext cx="7650211" cy="4608104"/>
          </a:xfrm>
          <a:prstGeom prst="rect">
            <a:avLst/>
          </a:prstGeom>
        </p:spPr>
      </p:pic>
      <p:sp>
        <p:nvSpPr>
          <p:cNvPr id="13" name="Rectangle: Rounded Corners 12">
            <a:extLst>
              <a:ext uri="{FF2B5EF4-FFF2-40B4-BE49-F238E27FC236}">
                <a16:creationId xmlns:a16="http://schemas.microsoft.com/office/drawing/2014/main" id="{D1280E04-9EF1-F649-A97B-ACA688CD0A91}"/>
              </a:ext>
            </a:extLst>
          </p:cNvPr>
          <p:cNvSpPr/>
          <p:nvPr/>
        </p:nvSpPr>
        <p:spPr>
          <a:xfrm>
            <a:off x="1788102" y="4202841"/>
            <a:ext cx="2228851" cy="3240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1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a:xfrm>
            <a:off x="334963" y="338399"/>
            <a:ext cx="10477500" cy="430567"/>
          </a:xfrm>
        </p:spPr>
        <p:txBody>
          <a:bodyPr/>
          <a:lstStyle/>
          <a:p>
            <a:r>
              <a:rPr lang="en-US" dirty="0"/>
              <a:t>Bond Views, Index Transition Details </a:t>
            </a:r>
            <a:br>
              <a:rPr lang="en-US" dirty="0"/>
            </a:b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22</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2" name="Picture 11">
            <a:extLst>
              <a:ext uri="{FF2B5EF4-FFF2-40B4-BE49-F238E27FC236}">
                <a16:creationId xmlns:a16="http://schemas.microsoft.com/office/drawing/2014/main" id="{81AF7D92-7E19-2441-8ED6-4B85E45025C1}"/>
              </a:ext>
            </a:extLst>
          </p:cNvPr>
          <p:cNvPicPr>
            <a:picLocks noChangeAspect="1"/>
          </p:cNvPicPr>
          <p:nvPr/>
        </p:nvPicPr>
        <p:blipFill>
          <a:blip r:embed="rId4"/>
          <a:stretch>
            <a:fillRect/>
          </a:stretch>
        </p:blipFill>
        <p:spPr>
          <a:xfrm>
            <a:off x="334963" y="1328352"/>
            <a:ext cx="11573728" cy="3591010"/>
          </a:xfrm>
          <a:prstGeom prst="rect">
            <a:avLst/>
          </a:prstGeom>
        </p:spPr>
      </p:pic>
      <p:sp>
        <p:nvSpPr>
          <p:cNvPr id="17" name="Rectangle: Rounded Corners 6">
            <a:extLst>
              <a:ext uri="{FF2B5EF4-FFF2-40B4-BE49-F238E27FC236}">
                <a16:creationId xmlns:a16="http://schemas.microsoft.com/office/drawing/2014/main" id="{48FD70FC-28F6-D446-9B7A-98809539BB43}"/>
              </a:ext>
            </a:extLst>
          </p:cNvPr>
          <p:cNvSpPr/>
          <p:nvPr/>
        </p:nvSpPr>
        <p:spPr>
          <a:xfrm>
            <a:off x="358154" y="3554576"/>
            <a:ext cx="4638481" cy="134210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21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7517-7FD2-6847-B38E-405611308F5B}"/>
              </a:ext>
            </a:extLst>
          </p:cNvPr>
          <p:cNvSpPr>
            <a:spLocks noGrp="1"/>
          </p:cNvSpPr>
          <p:nvPr>
            <p:ph type="title"/>
          </p:nvPr>
        </p:nvSpPr>
        <p:spPr/>
        <p:txBody>
          <a:bodyPr/>
          <a:lstStyle/>
          <a:p>
            <a:r>
              <a:rPr lang="en-US" dirty="0">
                <a:solidFill>
                  <a:srgbClr val="FFFFFF"/>
                </a:solidFill>
                <a:latin typeface="Arial"/>
              </a:rPr>
              <a:t>Key Eikon App shortcuts</a:t>
            </a:r>
            <a:endParaRPr lang="en-US" dirty="0"/>
          </a:p>
        </p:txBody>
      </p:sp>
      <p:sp>
        <p:nvSpPr>
          <p:cNvPr id="3" name="Footer Placeholder 2">
            <a:extLst>
              <a:ext uri="{FF2B5EF4-FFF2-40B4-BE49-F238E27FC236}">
                <a16:creationId xmlns:a16="http://schemas.microsoft.com/office/drawing/2014/main" id="{7FB4229A-B2B4-C445-8577-78CF1667B32F}"/>
              </a:ext>
            </a:extLst>
          </p:cNvPr>
          <p:cNvSpPr>
            <a:spLocks noGrp="1"/>
          </p:cNvSpPr>
          <p:nvPr>
            <p:ph type="ftr" sz="quarter" idx="10"/>
          </p:nvPr>
        </p:nvSpPr>
        <p:spPr/>
        <p:txBody>
          <a:bodyPr/>
          <a:lstStyle/>
          <a:p>
            <a:r>
              <a:rPr lang="en-US" dirty="0"/>
              <a:t>Managing LIBOR transition</a:t>
            </a:r>
          </a:p>
        </p:txBody>
      </p:sp>
      <p:sp>
        <p:nvSpPr>
          <p:cNvPr id="5" name="Content Placeholder 4">
            <a:extLst>
              <a:ext uri="{FF2B5EF4-FFF2-40B4-BE49-F238E27FC236}">
                <a16:creationId xmlns:a16="http://schemas.microsoft.com/office/drawing/2014/main" id="{6DCA4F06-71C2-7C45-801E-400276192780}"/>
              </a:ext>
            </a:extLst>
          </p:cNvPr>
          <p:cNvSpPr>
            <a:spLocks noGrp="1"/>
          </p:cNvSpPr>
          <p:nvPr>
            <p:ph sz="quarter" idx="13"/>
          </p:nvPr>
        </p:nvSpPr>
        <p:spPr>
          <a:xfrm>
            <a:off x="334963" y="1626746"/>
            <a:ext cx="10477500" cy="4068761"/>
          </a:xfrm>
        </p:spPr>
        <p:txBody>
          <a:bodyPr/>
          <a:lstStyle/>
          <a:p>
            <a:pPr>
              <a:lnSpc>
                <a:spcPct val="150000"/>
              </a:lnSpc>
              <a:tabLst>
                <a:tab pos="2286000" algn="l"/>
              </a:tabLst>
            </a:pPr>
            <a:r>
              <a:rPr lang="en-US" b="0" dirty="0">
                <a:solidFill>
                  <a:srgbClr val="FFFFFF"/>
                </a:solidFill>
                <a:latin typeface="Arial"/>
              </a:rPr>
              <a:t>IBOR	IBOR App</a:t>
            </a:r>
            <a:br>
              <a:rPr lang="en-US" b="0" dirty="0">
                <a:solidFill>
                  <a:srgbClr val="FFFFFF"/>
                </a:solidFill>
                <a:latin typeface="Arial"/>
              </a:rPr>
            </a:br>
            <a:r>
              <a:rPr lang="en-GB" b="0" dirty="0">
                <a:solidFill>
                  <a:srgbClr val="FFFFFF"/>
                </a:solidFill>
                <a:latin typeface="Arial"/>
              </a:rPr>
              <a:t>SRCH	Search tools home page</a:t>
            </a:r>
            <a:br>
              <a:rPr lang="en-GB" b="0" dirty="0">
                <a:solidFill>
                  <a:srgbClr val="FFFFFF"/>
                </a:solidFill>
                <a:latin typeface="Arial"/>
              </a:rPr>
            </a:br>
            <a:r>
              <a:rPr lang="en-GB" b="0" dirty="0">
                <a:solidFill>
                  <a:srgbClr val="FFFFFF"/>
                </a:solidFill>
                <a:latin typeface="Arial"/>
              </a:rPr>
              <a:t>OTCP	OTC </a:t>
            </a:r>
            <a:r>
              <a:rPr lang="en-GB" b="0" dirty="0" err="1">
                <a:solidFill>
                  <a:srgbClr val="FFFFFF"/>
                </a:solidFill>
                <a:latin typeface="Arial"/>
              </a:rPr>
              <a:t>Pricer</a:t>
            </a:r>
            <a:br>
              <a:rPr lang="en-GB" b="0" dirty="0">
                <a:solidFill>
                  <a:srgbClr val="FFFFFF"/>
                </a:solidFill>
                <a:latin typeface="Arial"/>
              </a:rPr>
            </a:br>
            <a:r>
              <a:rPr lang="en-GB" b="0" dirty="0">
                <a:latin typeface="Arial"/>
              </a:rPr>
              <a:t>CURVB</a:t>
            </a:r>
            <a:r>
              <a:rPr lang="en-GB" b="0" dirty="0">
                <a:solidFill>
                  <a:srgbClr val="FFFFFF"/>
                </a:solidFill>
                <a:latin typeface="Arial"/>
              </a:rPr>
              <a:t>	Curve Builder</a:t>
            </a:r>
            <a:br>
              <a:rPr lang="en-GB" b="0" dirty="0">
                <a:solidFill>
                  <a:srgbClr val="FFFFFF"/>
                </a:solidFill>
                <a:latin typeface="Arial"/>
              </a:rPr>
            </a:br>
            <a:r>
              <a:rPr lang="en-GB" b="0" dirty="0">
                <a:solidFill>
                  <a:srgbClr val="FFFFFF"/>
                </a:solidFill>
                <a:latin typeface="Arial"/>
              </a:rPr>
              <a:t>BNDFOSRCH	Future Search tool</a:t>
            </a:r>
            <a:br>
              <a:rPr lang="en-GB" b="0" dirty="0">
                <a:solidFill>
                  <a:srgbClr val="FFFFFF"/>
                </a:solidFill>
                <a:latin typeface="Arial"/>
              </a:rPr>
            </a:br>
            <a:r>
              <a:rPr lang="en-GB" b="0" dirty="0">
                <a:solidFill>
                  <a:srgbClr val="FFFFFF"/>
                </a:solidFill>
                <a:latin typeface="Arial"/>
              </a:rPr>
              <a:t>GOVSRCH	Bond Search tool</a:t>
            </a:r>
            <a:br>
              <a:rPr lang="en-GB" b="0" dirty="0">
                <a:solidFill>
                  <a:srgbClr val="FFFFFF"/>
                </a:solidFill>
                <a:latin typeface="Arial"/>
              </a:rPr>
            </a:br>
            <a:r>
              <a:rPr lang="en-GB" b="0" dirty="0">
                <a:solidFill>
                  <a:srgbClr val="FFFFFF"/>
                </a:solidFill>
                <a:latin typeface="Arial"/>
              </a:rPr>
              <a:t>CURVESRCH	Curve Search tool</a:t>
            </a:r>
            <a:br>
              <a:rPr lang="en-GB" b="0" dirty="0">
                <a:solidFill>
                  <a:srgbClr val="FFFFFF"/>
                </a:solidFill>
                <a:latin typeface="Arial"/>
              </a:rPr>
            </a:br>
            <a:r>
              <a:rPr lang="en-GB" b="0" dirty="0">
                <a:solidFill>
                  <a:srgbClr val="FFFFFF"/>
                </a:solidFill>
                <a:latin typeface="Arial"/>
              </a:rPr>
              <a:t>IRDOTCSRCH	Rates Derivatives Search tool</a:t>
            </a:r>
            <a:br>
              <a:rPr lang="en-GB" b="0" dirty="0">
                <a:solidFill>
                  <a:srgbClr val="FFFFFF"/>
                </a:solidFill>
                <a:latin typeface="Arial"/>
              </a:rPr>
            </a:br>
            <a:r>
              <a:rPr lang="en-GB" b="0" dirty="0">
                <a:solidFill>
                  <a:srgbClr val="FFFFFF"/>
                </a:solidFill>
                <a:latin typeface="Arial"/>
              </a:rPr>
              <a:t>FINIM	New Issue Monitor App</a:t>
            </a:r>
            <a:br>
              <a:rPr lang="en-GB" b="0" dirty="0">
                <a:solidFill>
                  <a:srgbClr val="FFFFFF"/>
                </a:solidFill>
                <a:latin typeface="Arial"/>
              </a:rPr>
            </a:br>
            <a:r>
              <a:rPr lang="en-GB" b="0" dirty="0">
                <a:solidFill>
                  <a:srgbClr val="FFFFFF"/>
                </a:solidFill>
                <a:latin typeface="Arial"/>
              </a:rPr>
              <a:t>BNDC	Bond Calculator</a:t>
            </a:r>
            <a:br>
              <a:rPr lang="en-GB" b="0" dirty="0">
                <a:solidFill>
                  <a:srgbClr val="FFFFFF"/>
                </a:solidFill>
                <a:latin typeface="Arial"/>
              </a:rPr>
            </a:br>
            <a:r>
              <a:rPr lang="en-GB" b="0" dirty="0">
                <a:solidFill>
                  <a:srgbClr val="FFFFFF"/>
                </a:solidFill>
                <a:latin typeface="Arial"/>
              </a:rPr>
              <a:t>SWPR	Swap </a:t>
            </a:r>
            <a:r>
              <a:rPr lang="en-GB" b="0" dirty="0" err="1">
                <a:solidFill>
                  <a:srgbClr val="FFFFFF"/>
                </a:solidFill>
                <a:latin typeface="Arial"/>
              </a:rPr>
              <a:t>Pricer</a:t>
            </a:r>
            <a:r>
              <a:rPr lang="en-GB" b="0" dirty="0">
                <a:solidFill>
                  <a:srgbClr val="FFFFFF"/>
                </a:solidFill>
                <a:latin typeface="Arial"/>
              </a:rPr>
              <a:t> Calculator</a:t>
            </a:r>
            <a:br>
              <a:rPr lang="en-US" sz="1200" b="0" dirty="0">
                <a:solidFill>
                  <a:srgbClr val="FFFFFF"/>
                </a:solidFill>
                <a:latin typeface="Proxima Nova" panose="02000506030000020004" pitchFamily="2" charset="0"/>
              </a:rPr>
            </a:br>
            <a:endParaRPr lang="en-US" b="0" dirty="0"/>
          </a:p>
        </p:txBody>
      </p:sp>
    </p:spTree>
    <p:extLst>
      <p:ext uri="{BB962C8B-B14F-4D97-AF65-F5344CB8AC3E}">
        <p14:creationId xmlns:p14="http://schemas.microsoft.com/office/powerpoint/2010/main" val="161970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6CB2-67BD-CC40-AE0C-13EE5AE809AB}"/>
              </a:ext>
            </a:extLst>
          </p:cNvPr>
          <p:cNvSpPr>
            <a:spLocks noGrp="1"/>
          </p:cNvSpPr>
          <p:nvPr>
            <p:ph type="ctrTitle"/>
          </p:nvPr>
        </p:nvSpPr>
        <p:spPr/>
        <p:txBody>
          <a:bodyPr/>
          <a:lstStyle/>
          <a:p>
            <a:r>
              <a:rPr lang="en-US" dirty="0"/>
              <a:t>Appendix</a:t>
            </a:r>
          </a:p>
        </p:txBody>
      </p:sp>
      <p:sp>
        <p:nvSpPr>
          <p:cNvPr id="3" name="Footer Placeholder 2">
            <a:extLst>
              <a:ext uri="{FF2B5EF4-FFF2-40B4-BE49-F238E27FC236}">
                <a16:creationId xmlns:a16="http://schemas.microsoft.com/office/drawing/2014/main" id="{8268D864-AB76-9143-B4CA-3AAD138199EE}"/>
              </a:ext>
            </a:extLst>
          </p:cNvPr>
          <p:cNvSpPr>
            <a:spLocks noGrp="1"/>
          </p:cNvSpPr>
          <p:nvPr>
            <p:ph type="ftr" sz="quarter" idx="10"/>
          </p:nvPr>
        </p:nvSpPr>
        <p:spPr/>
        <p:txBody>
          <a:bodyPr/>
          <a:lstStyle/>
          <a:p>
            <a:r>
              <a:rPr lang="en-US" dirty="0"/>
              <a:t>Managing LIBOR transition</a:t>
            </a:r>
          </a:p>
        </p:txBody>
      </p:sp>
    </p:spTree>
    <p:extLst>
      <p:ext uri="{BB962C8B-B14F-4D97-AF65-F5344CB8AC3E}">
        <p14:creationId xmlns:p14="http://schemas.microsoft.com/office/powerpoint/2010/main" val="4145632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7517-7FD2-6847-B38E-405611308F5B}"/>
              </a:ext>
            </a:extLst>
          </p:cNvPr>
          <p:cNvSpPr>
            <a:spLocks noGrp="1"/>
          </p:cNvSpPr>
          <p:nvPr>
            <p:ph type="title"/>
          </p:nvPr>
        </p:nvSpPr>
        <p:spPr/>
        <p:txBody>
          <a:bodyPr/>
          <a:lstStyle/>
          <a:p>
            <a:r>
              <a:rPr lang="en-US" dirty="0">
                <a:solidFill>
                  <a:srgbClr val="FFFFFF"/>
                </a:solidFill>
                <a:latin typeface="Arial"/>
              </a:rPr>
              <a:t>Links and resources</a:t>
            </a:r>
            <a:endParaRPr lang="en-US" dirty="0"/>
          </a:p>
        </p:txBody>
      </p:sp>
      <p:sp>
        <p:nvSpPr>
          <p:cNvPr id="3" name="Footer Placeholder 2">
            <a:extLst>
              <a:ext uri="{FF2B5EF4-FFF2-40B4-BE49-F238E27FC236}">
                <a16:creationId xmlns:a16="http://schemas.microsoft.com/office/drawing/2014/main" id="{7FB4229A-B2B4-C445-8577-78CF1667B32F}"/>
              </a:ext>
            </a:extLst>
          </p:cNvPr>
          <p:cNvSpPr>
            <a:spLocks noGrp="1"/>
          </p:cNvSpPr>
          <p:nvPr>
            <p:ph type="ftr" sz="quarter" idx="10"/>
          </p:nvPr>
        </p:nvSpPr>
        <p:spPr/>
        <p:txBody>
          <a:bodyPr/>
          <a:lstStyle/>
          <a:p>
            <a:r>
              <a:rPr lang="en-US" dirty="0"/>
              <a:t>Managing LIBOR transition</a:t>
            </a:r>
          </a:p>
        </p:txBody>
      </p:sp>
      <p:sp>
        <p:nvSpPr>
          <p:cNvPr id="5" name="Content Placeholder 4">
            <a:extLst>
              <a:ext uri="{FF2B5EF4-FFF2-40B4-BE49-F238E27FC236}">
                <a16:creationId xmlns:a16="http://schemas.microsoft.com/office/drawing/2014/main" id="{6DCA4F06-71C2-7C45-801E-400276192780}"/>
              </a:ext>
            </a:extLst>
          </p:cNvPr>
          <p:cNvSpPr>
            <a:spLocks noGrp="1"/>
          </p:cNvSpPr>
          <p:nvPr>
            <p:ph sz="quarter" idx="13"/>
          </p:nvPr>
        </p:nvSpPr>
        <p:spPr>
          <a:xfrm>
            <a:off x="334963" y="1626746"/>
            <a:ext cx="10477500" cy="4068761"/>
          </a:xfrm>
        </p:spPr>
        <p:txBody>
          <a:bodyPr/>
          <a:lstStyle/>
          <a:p>
            <a:pPr>
              <a:lnSpc>
                <a:spcPct val="150000"/>
              </a:lnSpc>
              <a:tabLst>
                <a:tab pos="2286000" algn="l"/>
              </a:tabLst>
            </a:pPr>
            <a:r>
              <a:rPr lang="en-US" b="0" dirty="0">
                <a:latin typeface="Arial"/>
                <a:hlinkClick r:id="rId2">
                  <a:extLst>
                    <a:ext uri="{A12FA001-AC4F-418D-AE19-62706E023703}">
                      <ahyp:hlinkClr xmlns:ahyp="http://schemas.microsoft.com/office/drawing/2018/hyperlinkcolor" val="tx"/>
                    </a:ext>
                  </a:extLst>
                </a:hlinkClick>
              </a:rPr>
              <a:t>Refinitiv LIBOR Transition &amp; Replacement Rate solutions website</a:t>
            </a:r>
            <a:br>
              <a:rPr lang="en-US" b="0" dirty="0">
                <a:latin typeface="Arial"/>
                <a:hlinkClick r:id="rId2">
                  <a:extLst>
                    <a:ext uri="{A12FA001-AC4F-418D-AE19-62706E023703}">
                      <ahyp:hlinkClr xmlns:ahyp="http://schemas.microsoft.com/office/drawing/2018/hyperlinkcolor" val="tx"/>
                    </a:ext>
                  </a:extLst>
                </a:hlinkClick>
              </a:rPr>
            </a:br>
            <a:r>
              <a:rPr lang="en-US" b="0" u="sng" dirty="0">
                <a:latin typeface="Arial"/>
                <a:cs typeface="Arial"/>
                <a:hlinkClick r:id="rId3">
                  <a:extLst>
                    <a:ext uri="{A12FA001-AC4F-418D-AE19-62706E023703}">
                      <ahyp:hlinkClr xmlns:ahyp="http://schemas.microsoft.com/office/drawing/2018/hyperlinkcolor" val="tx"/>
                    </a:ext>
                  </a:extLst>
                </a:hlinkClick>
              </a:rPr>
              <a:t>Last Days of LIBOR </a:t>
            </a:r>
            <a:r>
              <a:rPr lang="en-US" b="0" dirty="0">
                <a:latin typeface="Arial"/>
              </a:rPr>
              <a:t>by Refinitiv and Waters Technology</a:t>
            </a:r>
            <a:br>
              <a:rPr lang="en-US" b="0" dirty="0">
                <a:latin typeface="Arial"/>
              </a:rPr>
            </a:br>
            <a:r>
              <a:rPr lang="en-US" b="0" u="sng" dirty="0">
                <a:latin typeface="Arial"/>
                <a:cs typeface="Arial"/>
                <a:hlinkClick r:id="rId4">
                  <a:extLst>
                    <a:ext uri="{A12FA001-AC4F-418D-AE19-62706E023703}">
                      <ahyp:hlinkClr xmlns:ahyp="http://schemas.microsoft.com/office/drawing/2018/hyperlinkcolor" val="tx"/>
                    </a:ext>
                  </a:extLst>
                </a:hlinkClick>
              </a:rPr>
              <a:t>Navigating the LIBOR transition – white paper</a:t>
            </a:r>
            <a:br>
              <a:rPr lang="en-US" b="0" dirty="0"/>
            </a:br>
            <a:r>
              <a:rPr lang="en-US" b="0" u="sng" dirty="0">
                <a:latin typeface="Arial"/>
                <a:cs typeface="Arial"/>
                <a:hlinkClick r:id="rId5">
                  <a:extLst>
                    <a:ext uri="{A12FA001-AC4F-418D-AE19-62706E023703}">
                      <ahyp:hlinkClr xmlns:ahyp="http://schemas.microsoft.com/office/drawing/2018/hyperlinkcolor" val="tx"/>
                    </a:ext>
                  </a:extLst>
                </a:hlinkClick>
              </a:rPr>
              <a:t>Refinitiv Term SONIA</a:t>
            </a:r>
            <a:br>
              <a:rPr lang="en-US" b="0" u="sng" dirty="0"/>
            </a:br>
            <a:r>
              <a:rPr lang="en-US" b="0" u="sng" dirty="0">
                <a:latin typeface="Arial"/>
                <a:cs typeface="Arial"/>
                <a:hlinkClick r:id="rId6">
                  <a:extLst>
                    <a:ext uri="{A12FA001-AC4F-418D-AE19-62706E023703}">
                      <ahyp:hlinkClr xmlns:ahyp="http://schemas.microsoft.com/office/drawing/2018/hyperlinkcolor" val="tx"/>
                    </a:ext>
                  </a:extLst>
                </a:hlinkClick>
              </a:rPr>
              <a:t>Refinitiv USD IBOR Cash Fallbacks</a:t>
            </a:r>
            <a:br>
              <a:rPr lang="en-US" b="0" u="sng" dirty="0"/>
            </a:br>
            <a:r>
              <a:rPr lang="en-US" b="0" u="sng" dirty="0">
                <a:latin typeface="Arial"/>
                <a:cs typeface="Arial"/>
                <a:hlinkClick r:id="rId7">
                  <a:extLst>
                    <a:ext uri="{A12FA001-AC4F-418D-AE19-62706E023703}">
                      <ahyp:hlinkClr xmlns:ahyp="http://schemas.microsoft.com/office/drawing/2018/hyperlinkcolor" val="tx"/>
                    </a:ext>
                  </a:extLst>
                </a:hlinkClick>
              </a:rPr>
              <a:t>Tokyo Swap Rates</a:t>
            </a:r>
            <a:br>
              <a:rPr lang="en-US" b="0" dirty="0">
                <a:solidFill>
                  <a:srgbClr val="FFFFFF"/>
                </a:solidFill>
                <a:latin typeface="Proxima Nova" panose="02000506030000020004" pitchFamily="2" charset="0"/>
              </a:rPr>
            </a:br>
            <a:endParaRPr lang="en-US" b="0" dirty="0"/>
          </a:p>
        </p:txBody>
      </p:sp>
    </p:spTree>
    <p:extLst>
      <p:ext uri="{BB962C8B-B14F-4D97-AF65-F5344CB8AC3E}">
        <p14:creationId xmlns:p14="http://schemas.microsoft.com/office/powerpoint/2010/main" val="139726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36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6BD4-3AEE-8148-A3DD-9941977E4BC3}"/>
              </a:ext>
            </a:extLst>
          </p:cNvPr>
          <p:cNvSpPr>
            <a:spLocks noGrp="1"/>
          </p:cNvSpPr>
          <p:nvPr>
            <p:ph type="title"/>
          </p:nvPr>
        </p:nvSpPr>
        <p:spPr/>
        <p:txBody>
          <a:bodyPr/>
          <a:lstStyle/>
          <a:p>
            <a:r>
              <a:rPr lang="en-US" dirty="0"/>
              <a:t>IBOR reform</a:t>
            </a:r>
          </a:p>
        </p:txBody>
      </p:sp>
      <p:sp>
        <p:nvSpPr>
          <p:cNvPr id="3" name="Footer Placeholder 2">
            <a:extLst>
              <a:ext uri="{FF2B5EF4-FFF2-40B4-BE49-F238E27FC236}">
                <a16:creationId xmlns:a16="http://schemas.microsoft.com/office/drawing/2014/main" id="{4D7DBB83-99A8-A74E-9AF3-FDFADC2006E4}"/>
              </a:ext>
            </a:extLst>
          </p:cNvPr>
          <p:cNvSpPr>
            <a:spLocks noGrp="1"/>
          </p:cNvSpPr>
          <p:nvPr>
            <p:ph type="ftr" sz="quarter" idx="10"/>
          </p:nvPr>
        </p:nvSpPr>
        <p:spPr/>
        <p:txBody>
          <a:bodyPr/>
          <a:lstStyle/>
          <a:p>
            <a:r>
              <a:rPr lang="en-US" dirty="0"/>
              <a:t>Managing LIBOR transition</a:t>
            </a:r>
          </a:p>
        </p:txBody>
      </p:sp>
      <p:sp>
        <p:nvSpPr>
          <p:cNvPr id="4" name="Text Placeholder 3">
            <a:extLst>
              <a:ext uri="{FF2B5EF4-FFF2-40B4-BE49-F238E27FC236}">
                <a16:creationId xmlns:a16="http://schemas.microsoft.com/office/drawing/2014/main" id="{119288B1-71AC-6244-A86B-BD622177D1A3}"/>
              </a:ext>
            </a:extLst>
          </p:cNvPr>
          <p:cNvSpPr>
            <a:spLocks noGrp="1"/>
          </p:cNvSpPr>
          <p:nvPr>
            <p:ph type="body" sz="quarter" idx="12"/>
          </p:nvPr>
        </p:nvSpPr>
        <p:spPr/>
        <p:txBody>
          <a:bodyPr/>
          <a:lstStyle/>
          <a:p>
            <a:r>
              <a:rPr lang="it-IT" b="1" dirty="0" err="1"/>
              <a:t>Refinitiv</a:t>
            </a:r>
            <a:r>
              <a:rPr lang="it-IT" b="1" dirty="0"/>
              <a:t> </a:t>
            </a:r>
            <a:r>
              <a:rPr lang="it-IT" b="1" dirty="0" err="1"/>
              <a:t>key</a:t>
            </a:r>
            <a:r>
              <a:rPr lang="it-IT" b="1" dirty="0"/>
              <a:t> </a:t>
            </a:r>
            <a:r>
              <a:rPr lang="it-IT" b="1" dirty="0" err="1"/>
              <a:t>initiatives</a:t>
            </a:r>
            <a:r>
              <a:rPr lang="it-IT" b="1" dirty="0"/>
              <a:t> - Content and </a:t>
            </a:r>
            <a:r>
              <a:rPr lang="it-IT" b="1" dirty="0" err="1"/>
              <a:t>analytics</a:t>
            </a:r>
            <a:endParaRPr lang="it-IT" b="1" dirty="0"/>
          </a:p>
        </p:txBody>
      </p:sp>
      <p:sp>
        <p:nvSpPr>
          <p:cNvPr id="53" name="Content Placeholder 1">
            <a:extLst>
              <a:ext uri="{FF2B5EF4-FFF2-40B4-BE49-F238E27FC236}">
                <a16:creationId xmlns:a16="http://schemas.microsoft.com/office/drawing/2014/main" id="{89F9611A-3AC5-EF42-A9CC-14BAA6447DF6}"/>
              </a:ext>
            </a:extLst>
          </p:cNvPr>
          <p:cNvSpPr txBox="1">
            <a:spLocks/>
          </p:cNvSpPr>
          <p:nvPr/>
        </p:nvSpPr>
        <p:spPr>
          <a:xfrm>
            <a:off x="322883" y="4296597"/>
            <a:ext cx="2670048" cy="2157984"/>
          </a:xfrm>
          <a:prstGeom prst="rect">
            <a:avLst/>
          </a:prstGeom>
        </p:spPr>
        <p:txBody>
          <a:bodyPr lIns="0" tIns="0"/>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it-IT" sz="1200" b="0" dirty="0" err="1"/>
              <a:t>Refinitiv</a:t>
            </a:r>
            <a:r>
              <a:rPr lang="it-IT" sz="1200" b="0" dirty="0"/>
              <a:t> </a:t>
            </a:r>
            <a:r>
              <a:rPr lang="it-IT" sz="1200" b="0" dirty="0" err="1"/>
              <a:t>Term</a:t>
            </a:r>
            <a:r>
              <a:rPr lang="it-IT" sz="1200" b="0" dirty="0"/>
              <a:t> SONIA</a:t>
            </a:r>
            <a:endParaRPr lang="it-IT" sz="1200" b="0" dirty="0">
              <a:solidFill>
                <a:schemeClr val="tx1"/>
              </a:solidFill>
            </a:endParaRPr>
          </a:p>
          <a:p>
            <a:pPr marL="171450" indent="-171450">
              <a:buFont typeface="System Font Regular"/>
              <a:buChar char="–"/>
            </a:pPr>
            <a:r>
              <a:rPr lang="it-IT" sz="1200" b="0" dirty="0"/>
              <a:t>TSR Tokyo Swap </a:t>
            </a:r>
            <a:r>
              <a:rPr lang="it-IT" sz="1200" b="0" dirty="0" err="1"/>
              <a:t>Rates</a:t>
            </a:r>
            <a:r>
              <a:rPr lang="it-IT" sz="1200" b="0" dirty="0"/>
              <a:t>  </a:t>
            </a:r>
          </a:p>
          <a:p>
            <a:pPr marL="171450" indent="-171450">
              <a:buFont typeface="System Font Regular"/>
              <a:buChar char="–"/>
            </a:pPr>
            <a:r>
              <a:rPr lang="it-IT" sz="1200" b="0" dirty="0">
                <a:solidFill>
                  <a:schemeClr val="tx1"/>
                </a:solidFill>
              </a:rPr>
              <a:t>Open to cover </a:t>
            </a:r>
            <a:r>
              <a:rPr lang="it-IT" sz="1200" b="0" dirty="0" err="1">
                <a:solidFill>
                  <a:schemeClr val="tx1"/>
                </a:solidFill>
              </a:rPr>
              <a:t>other</a:t>
            </a:r>
            <a:r>
              <a:rPr lang="it-IT" sz="1200" b="0" dirty="0">
                <a:solidFill>
                  <a:schemeClr val="tx1"/>
                </a:solidFill>
              </a:rPr>
              <a:t> </a:t>
            </a:r>
            <a:r>
              <a:rPr lang="it-IT" sz="1200" b="0" dirty="0" err="1">
                <a:solidFill>
                  <a:schemeClr val="tx1"/>
                </a:solidFill>
              </a:rPr>
              <a:t>Term</a:t>
            </a:r>
            <a:r>
              <a:rPr lang="it-IT" sz="1200" b="0" dirty="0">
                <a:solidFill>
                  <a:schemeClr val="tx1"/>
                </a:solidFill>
              </a:rPr>
              <a:t> </a:t>
            </a:r>
            <a:r>
              <a:rPr lang="it-IT" sz="1200" b="0" dirty="0" err="1">
                <a:solidFill>
                  <a:schemeClr val="tx1"/>
                </a:solidFill>
              </a:rPr>
              <a:t>Structures</a:t>
            </a:r>
            <a:r>
              <a:rPr lang="it-IT" sz="1200" b="0" dirty="0">
                <a:solidFill>
                  <a:schemeClr val="tx1"/>
                </a:solidFill>
              </a:rPr>
              <a:t> ( e.g. €STR)</a:t>
            </a:r>
          </a:p>
          <a:p>
            <a:pPr marL="171450" indent="-171450">
              <a:buFont typeface="System Font Regular"/>
              <a:buChar char="–"/>
            </a:pPr>
            <a:endParaRPr lang="it-IT" sz="1200" b="0" dirty="0">
              <a:solidFill>
                <a:schemeClr val="tx1"/>
              </a:solidFill>
            </a:endParaRPr>
          </a:p>
          <a:p>
            <a:pPr marL="171450" indent="-171450">
              <a:buFont typeface="System Font Regular"/>
              <a:buChar char="–"/>
            </a:pPr>
            <a:endParaRPr lang="en-US" sz="1200" b="0" dirty="0"/>
          </a:p>
        </p:txBody>
      </p:sp>
      <p:sp>
        <p:nvSpPr>
          <p:cNvPr id="54" name="Content Placeholder 2">
            <a:extLst>
              <a:ext uri="{FF2B5EF4-FFF2-40B4-BE49-F238E27FC236}">
                <a16:creationId xmlns:a16="http://schemas.microsoft.com/office/drawing/2014/main" id="{D063F4D4-48AC-7740-BD17-0C2E50D61F4C}"/>
              </a:ext>
            </a:extLst>
          </p:cNvPr>
          <p:cNvSpPr txBox="1">
            <a:spLocks/>
          </p:cNvSpPr>
          <p:nvPr/>
        </p:nvSpPr>
        <p:spPr>
          <a:xfrm>
            <a:off x="3128878" y="4296597"/>
            <a:ext cx="2670048" cy="2157984"/>
          </a:xfrm>
          <a:prstGeom prst="rect">
            <a:avLst/>
          </a:prstGeom>
        </p:spPr>
        <p:txBody>
          <a:bodyPr lIns="0" tIns="0" rIns="91440" bIns="45720" anchor="t"/>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it-IT" sz="1200" b="0" dirty="0">
                <a:solidFill>
                  <a:schemeClr val="tx2"/>
                </a:solidFill>
              </a:rPr>
              <a:t>Refinitiv USD IBOR Cash Fallback rates </a:t>
            </a:r>
            <a:r>
              <a:rPr lang="it-IT" sz="1200" b="0" dirty="0">
                <a:solidFill>
                  <a:schemeClr val="tx1"/>
                </a:solidFill>
              </a:rPr>
              <a:t>– ARRC recommended</a:t>
            </a:r>
          </a:p>
          <a:p>
            <a:pPr marL="171450" indent="-171450">
              <a:buFont typeface="System Font Regular"/>
              <a:buChar char="–"/>
            </a:pPr>
            <a:r>
              <a:rPr lang="it-IT" sz="1200" b="0" dirty="0">
                <a:solidFill>
                  <a:schemeClr val="tx2"/>
                </a:solidFill>
              </a:rPr>
              <a:t>Refinitiv is ISDA </a:t>
            </a:r>
            <a:r>
              <a:rPr lang="it-IT" sz="1200" b="0" dirty="0" err="1">
                <a:solidFill>
                  <a:schemeClr val="tx2"/>
                </a:solidFill>
              </a:rPr>
              <a:t>authorised</a:t>
            </a:r>
            <a:r>
              <a:rPr lang="it-IT" sz="1200" b="0" dirty="0">
                <a:solidFill>
                  <a:schemeClr val="tx2"/>
                </a:solidFill>
              </a:rPr>
              <a:t> distributor </a:t>
            </a:r>
            <a:r>
              <a:rPr lang="it-IT" sz="1200" b="0" dirty="0">
                <a:solidFill>
                  <a:schemeClr val="tx1"/>
                </a:solidFill>
              </a:rPr>
              <a:t>for FB rates</a:t>
            </a:r>
            <a:endParaRPr lang="it-IT" sz="1200" b="0" dirty="0">
              <a:solidFill>
                <a:schemeClr val="tx1"/>
              </a:solidFill>
              <a:cs typeface="Arial"/>
            </a:endParaRPr>
          </a:p>
          <a:p>
            <a:pPr marL="171450" indent="-171450">
              <a:buFont typeface="System Font Regular"/>
              <a:buChar char="–"/>
            </a:pPr>
            <a:endParaRPr lang="en-US" sz="1200" b="0" dirty="0"/>
          </a:p>
        </p:txBody>
      </p:sp>
      <p:sp>
        <p:nvSpPr>
          <p:cNvPr id="55" name="Content Placeholder 3">
            <a:extLst>
              <a:ext uri="{FF2B5EF4-FFF2-40B4-BE49-F238E27FC236}">
                <a16:creationId xmlns:a16="http://schemas.microsoft.com/office/drawing/2014/main" id="{B8F3142B-7379-874A-BE99-A8177A8A729E}"/>
              </a:ext>
            </a:extLst>
          </p:cNvPr>
          <p:cNvSpPr txBox="1">
            <a:spLocks/>
          </p:cNvSpPr>
          <p:nvPr/>
        </p:nvSpPr>
        <p:spPr>
          <a:xfrm>
            <a:off x="6005323" y="4296597"/>
            <a:ext cx="2670048" cy="2157984"/>
          </a:xfrm>
          <a:prstGeom prst="rect">
            <a:avLst/>
          </a:prstGeom>
        </p:spPr>
        <p:txBody>
          <a:bodyPr lIns="0" tIns="0" rIns="91440" bIns="45720" anchor="t"/>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it-IT" sz="1200" b="0" dirty="0">
                <a:solidFill>
                  <a:schemeClr val="accent1"/>
                </a:solidFill>
              </a:rPr>
              <a:t>IBOR App </a:t>
            </a:r>
            <a:r>
              <a:rPr lang="it-IT" sz="1200" b="0" dirty="0">
                <a:solidFill>
                  <a:schemeClr val="tx1"/>
                </a:solidFill>
              </a:rPr>
              <a:t>as gateway to all relevant data, news, </a:t>
            </a:r>
            <a:r>
              <a:rPr lang="it-IT" sz="1200" b="0" dirty="0" err="1">
                <a:solidFill>
                  <a:schemeClr val="tx1"/>
                </a:solidFill>
              </a:rPr>
              <a:t>resources</a:t>
            </a:r>
            <a:r>
              <a:rPr lang="it-IT" sz="1200" b="0" dirty="0">
                <a:solidFill>
                  <a:schemeClr val="tx1"/>
                </a:solidFill>
              </a:rPr>
              <a:t> </a:t>
            </a:r>
            <a:br>
              <a:rPr lang="it-IT" sz="1200" b="0" dirty="0">
                <a:solidFill>
                  <a:schemeClr val="tx1"/>
                </a:solidFill>
              </a:rPr>
            </a:br>
            <a:r>
              <a:rPr lang="it-IT" sz="1200" b="0" dirty="0">
                <a:solidFill>
                  <a:schemeClr val="tx1"/>
                </a:solidFill>
              </a:rPr>
              <a:t>and </a:t>
            </a:r>
            <a:r>
              <a:rPr lang="it-IT" sz="1200" b="0" dirty="0" err="1">
                <a:solidFill>
                  <a:schemeClr val="tx1"/>
                </a:solidFill>
              </a:rPr>
              <a:t>content</a:t>
            </a:r>
            <a:endParaRPr lang="it-IT" sz="1200" b="0" dirty="0">
              <a:solidFill>
                <a:schemeClr val="tx1"/>
              </a:solidFill>
            </a:endParaRPr>
          </a:p>
          <a:p>
            <a:pPr marL="171450" indent="-171450">
              <a:buFont typeface="System Font Regular"/>
              <a:buChar char="–"/>
            </a:pPr>
            <a:r>
              <a:rPr lang="it-IT" sz="1200" b="0" dirty="0">
                <a:solidFill>
                  <a:schemeClr val="tx1"/>
                </a:solidFill>
              </a:rPr>
              <a:t>Search capabilities updated to detect RFRs underlyings for FRNs and OTC Derivs in </a:t>
            </a:r>
            <a:r>
              <a:rPr lang="it-IT" sz="1200" b="0" dirty="0">
                <a:solidFill>
                  <a:schemeClr val="accent1"/>
                </a:solidFill>
              </a:rPr>
              <a:t>SRCH</a:t>
            </a:r>
            <a:r>
              <a:rPr lang="it-IT" sz="1200" b="0" dirty="0">
                <a:solidFill>
                  <a:schemeClr val="tx1"/>
                </a:solidFill>
              </a:rPr>
              <a:t> App</a:t>
            </a:r>
            <a:endParaRPr lang="it-IT" sz="1200" b="0" dirty="0">
              <a:solidFill>
                <a:schemeClr val="tx1"/>
              </a:solidFill>
              <a:cs typeface="Arial"/>
            </a:endParaRPr>
          </a:p>
          <a:p>
            <a:pPr marL="171450" indent="-171450">
              <a:buFont typeface="System Font Regular"/>
              <a:buChar char="–"/>
            </a:pPr>
            <a:r>
              <a:rPr lang="it-IT" sz="1200" b="0" dirty="0">
                <a:solidFill>
                  <a:schemeClr val="tx1"/>
                </a:solidFill>
              </a:rPr>
              <a:t>FRN New Issues in </a:t>
            </a:r>
            <a:r>
              <a:rPr lang="it-IT" sz="1200" b="0" dirty="0">
                <a:solidFill>
                  <a:schemeClr val="accent1"/>
                </a:solidFill>
              </a:rPr>
              <a:t>FINIM</a:t>
            </a:r>
          </a:p>
          <a:p>
            <a:pPr marL="171450" indent="-171450">
              <a:buFont typeface="System Font Regular"/>
              <a:buChar char="–"/>
            </a:pPr>
            <a:endParaRPr lang="en-US" sz="1200" b="0" dirty="0"/>
          </a:p>
        </p:txBody>
      </p:sp>
      <p:sp>
        <p:nvSpPr>
          <p:cNvPr id="56" name="Content Placeholder 4">
            <a:extLst>
              <a:ext uri="{FF2B5EF4-FFF2-40B4-BE49-F238E27FC236}">
                <a16:creationId xmlns:a16="http://schemas.microsoft.com/office/drawing/2014/main" id="{5E5BFCB9-74E3-2E43-B37B-FC0A4D4D6629}"/>
              </a:ext>
            </a:extLst>
          </p:cNvPr>
          <p:cNvSpPr txBox="1">
            <a:spLocks/>
          </p:cNvSpPr>
          <p:nvPr/>
        </p:nvSpPr>
        <p:spPr>
          <a:xfrm>
            <a:off x="8893198" y="4296597"/>
            <a:ext cx="2670048" cy="2157984"/>
          </a:xfrm>
          <a:prstGeom prst="rect">
            <a:avLst/>
          </a:prstGeom>
        </p:spPr>
        <p:txBody>
          <a:bodyPr lIns="0" tIns="0" rIns="91440" bIns="45720" anchor="t"/>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en-US" sz="1200" b="0" dirty="0">
                <a:solidFill>
                  <a:schemeClr val="tx1"/>
                </a:solidFill>
              </a:rPr>
              <a:t>Updated </a:t>
            </a:r>
            <a:r>
              <a:rPr lang="en-US" sz="1200" b="0" dirty="0">
                <a:solidFill>
                  <a:schemeClr val="tx2"/>
                </a:solidFill>
              </a:rPr>
              <a:t>Bond Calc </a:t>
            </a:r>
            <a:r>
              <a:rPr lang="en-US" sz="1200" b="0" dirty="0">
                <a:solidFill>
                  <a:schemeClr val="tx1"/>
                </a:solidFill>
              </a:rPr>
              <a:t>to price FRNs on </a:t>
            </a:r>
            <a:r>
              <a:rPr lang="en-US" sz="1200" b="0" dirty="0" err="1">
                <a:solidFill>
                  <a:schemeClr val="tx1"/>
                </a:solidFill>
              </a:rPr>
              <a:t>aRFRs</a:t>
            </a:r>
            <a:endParaRPr lang="en-US" sz="1200" b="0" dirty="0">
              <a:solidFill>
                <a:schemeClr val="tx1"/>
              </a:solidFill>
              <a:cs typeface="Arial"/>
            </a:endParaRPr>
          </a:p>
          <a:p>
            <a:pPr marL="171450" indent="-171450">
              <a:buFont typeface="System Font Regular"/>
              <a:buChar char="–"/>
            </a:pPr>
            <a:r>
              <a:rPr lang="en-US" sz="1200" b="0" dirty="0">
                <a:solidFill>
                  <a:schemeClr val="tx1"/>
                </a:solidFill>
              </a:rPr>
              <a:t>Updated </a:t>
            </a:r>
            <a:r>
              <a:rPr lang="en-US" sz="1200" b="0" dirty="0">
                <a:solidFill>
                  <a:schemeClr val="tx2"/>
                </a:solidFill>
              </a:rPr>
              <a:t>Swap </a:t>
            </a:r>
            <a:r>
              <a:rPr lang="en-US" sz="1200" b="0" dirty="0" err="1">
                <a:solidFill>
                  <a:schemeClr val="tx2"/>
                </a:solidFill>
              </a:rPr>
              <a:t>Pricer</a:t>
            </a:r>
            <a:endParaRPr lang="en-US" sz="1200" b="0" dirty="0">
              <a:solidFill>
                <a:schemeClr val="tx2"/>
              </a:solidFill>
              <a:cs typeface="Arial"/>
            </a:endParaRPr>
          </a:p>
          <a:p>
            <a:pPr marL="171450" indent="-171450">
              <a:buFont typeface="System Font Regular"/>
              <a:buChar char="–"/>
            </a:pPr>
            <a:r>
              <a:rPr lang="en-US" sz="1200" b="0" dirty="0">
                <a:solidFill>
                  <a:schemeClr val="tx2"/>
                </a:solidFill>
              </a:rPr>
              <a:t>Compound RFR </a:t>
            </a:r>
            <a:r>
              <a:rPr lang="en-US" sz="1200" b="0" dirty="0">
                <a:solidFill>
                  <a:schemeClr val="tx1"/>
                </a:solidFill>
              </a:rPr>
              <a:t>Calculator</a:t>
            </a:r>
            <a:endParaRPr lang="en-US" sz="1200" b="0" dirty="0">
              <a:solidFill>
                <a:schemeClr val="tx1"/>
              </a:solidFill>
              <a:cs typeface="Arial"/>
            </a:endParaRPr>
          </a:p>
          <a:p>
            <a:pPr marL="171450" indent="-171450">
              <a:buFont typeface="System Font Regular"/>
              <a:buChar char="–"/>
            </a:pPr>
            <a:r>
              <a:rPr lang="en-US" sz="1200" b="0" dirty="0">
                <a:solidFill>
                  <a:schemeClr val="tx1"/>
                </a:solidFill>
              </a:rPr>
              <a:t>New </a:t>
            </a:r>
            <a:r>
              <a:rPr lang="en-US" sz="1200" b="0" dirty="0">
                <a:solidFill>
                  <a:schemeClr val="tx2"/>
                </a:solidFill>
              </a:rPr>
              <a:t>Curve Builder </a:t>
            </a:r>
            <a:r>
              <a:rPr lang="en-US" sz="1200" b="0" dirty="0">
                <a:solidFill>
                  <a:schemeClr val="tx1"/>
                </a:solidFill>
              </a:rPr>
              <a:t>calculator</a:t>
            </a:r>
            <a:endParaRPr lang="it-IT" sz="1200" b="0" dirty="0">
              <a:solidFill>
                <a:schemeClr val="tx1"/>
              </a:solidFill>
            </a:endParaRPr>
          </a:p>
          <a:p>
            <a:pPr marL="171450" indent="-171450">
              <a:buFont typeface="System Font Regular"/>
              <a:buChar char="–"/>
            </a:pPr>
            <a:endParaRPr lang="en-US" sz="1200" b="0" dirty="0"/>
          </a:p>
        </p:txBody>
      </p:sp>
      <p:sp>
        <p:nvSpPr>
          <p:cNvPr id="57" name="Content Placeholder 7">
            <a:extLst>
              <a:ext uri="{FF2B5EF4-FFF2-40B4-BE49-F238E27FC236}">
                <a16:creationId xmlns:a16="http://schemas.microsoft.com/office/drawing/2014/main" id="{47DC324C-78EB-7E4A-8F27-6911413A55F6}"/>
              </a:ext>
            </a:extLst>
          </p:cNvPr>
          <p:cNvSpPr txBox="1">
            <a:spLocks/>
          </p:cNvSpPr>
          <p:nvPr/>
        </p:nvSpPr>
        <p:spPr>
          <a:xfrm>
            <a:off x="322883" y="2271776"/>
            <a:ext cx="2670048" cy="1484436"/>
          </a:xfrm>
          <a:prstGeom prst="rect">
            <a:avLst/>
          </a:prstGeom>
        </p:spPr>
        <p:txBody>
          <a:bodyPr lIns="0" tIns="0" rIns="91440" bIns="45720" anchor="t"/>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en-US" sz="1200" b="0" dirty="0">
                <a:solidFill>
                  <a:schemeClr val="tx2"/>
                </a:solidFill>
              </a:rPr>
              <a:t>ARR fixings incl. GBP, JPY Synthetic </a:t>
            </a:r>
            <a:r>
              <a:rPr lang="en-US" sz="1200" b="0" dirty="0" err="1">
                <a:solidFill>
                  <a:schemeClr val="tx2"/>
                </a:solidFill>
              </a:rPr>
              <a:t>Libors</a:t>
            </a:r>
            <a:r>
              <a:rPr lang="en-US" sz="1200" b="0" dirty="0">
                <a:solidFill>
                  <a:schemeClr val="tx2"/>
                </a:solidFill>
              </a:rPr>
              <a:t> </a:t>
            </a:r>
            <a:r>
              <a:rPr lang="en-US" sz="1200" b="0" dirty="0">
                <a:solidFill>
                  <a:schemeClr val="tx1"/>
                </a:solidFill>
              </a:rPr>
              <a:t>and Time Series</a:t>
            </a:r>
            <a:endParaRPr lang="en-US" sz="1200" b="0" dirty="0">
              <a:solidFill>
                <a:schemeClr val="tx1"/>
              </a:solidFill>
              <a:cs typeface="Arial"/>
            </a:endParaRPr>
          </a:p>
          <a:p>
            <a:pPr marL="171450" indent="-171450">
              <a:buFont typeface="System Font Regular"/>
              <a:buChar char="–"/>
            </a:pPr>
            <a:r>
              <a:rPr lang="en-US" sz="1200" b="0" dirty="0">
                <a:solidFill>
                  <a:schemeClr val="tx2"/>
                </a:solidFill>
              </a:rPr>
              <a:t>Term rates</a:t>
            </a:r>
            <a:r>
              <a:rPr lang="en-US" sz="1200" b="0" dirty="0">
                <a:solidFill>
                  <a:schemeClr val="tx1"/>
                </a:solidFill>
              </a:rPr>
              <a:t>, compound indices</a:t>
            </a:r>
            <a:endParaRPr lang="en-US" sz="1200" b="0" dirty="0">
              <a:solidFill>
                <a:schemeClr val="tx1"/>
              </a:solidFill>
              <a:cs typeface="Arial"/>
            </a:endParaRPr>
          </a:p>
          <a:p>
            <a:pPr marL="171450" indent="-171450">
              <a:buFont typeface="System Font Regular"/>
              <a:buChar char="–"/>
            </a:pPr>
            <a:r>
              <a:rPr lang="en-US" sz="1200" b="0" dirty="0">
                <a:solidFill>
                  <a:schemeClr val="tx1"/>
                </a:solidFill>
              </a:rPr>
              <a:t>Data availability across full suite </a:t>
            </a:r>
            <a:br>
              <a:rPr lang="en-US" sz="1200" b="0" dirty="0">
                <a:solidFill>
                  <a:schemeClr val="tx1"/>
                </a:solidFill>
              </a:rPr>
            </a:br>
            <a:r>
              <a:rPr lang="en-US" sz="1200" b="0" dirty="0">
                <a:solidFill>
                  <a:schemeClr val="tx1"/>
                </a:solidFill>
              </a:rPr>
              <a:t>of Refinitiv services</a:t>
            </a:r>
            <a:endParaRPr lang="it-IT" sz="1200" b="0" dirty="0">
              <a:solidFill>
                <a:schemeClr val="tx1"/>
              </a:solidFill>
            </a:endParaRPr>
          </a:p>
          <a:p>
            <a:pPr marL="171450" indent="-171450">
              <a:buFont typeface="System Font Regular"/>
              <a:buChar char="–"/>
            </a:pPr>
            <a:endParaRPr lang="en-US" sz="1200" b="0" dirty="0"/>
          </a:p>
        </p:txBody>
      </p:sp>
      <p:sp>
        <p:nvSpPr>
          <p:cNvPr id="58" name="Content Placeholder 8">
            <a:extLst>
              <a:ext uri="{FF2B5EF4-FFF2-40B4-BE49-F238E27FC236}">
                <a16:creationId xmlns:a16="http://schemas.microsoft.com/office/drawing/2014/main" id="{736E103E-FE11-F94D-AC69-7E9FF0D1BC1B}"/>
              </a:ext>
            </a:extLst>
          </p:cNvPr>
          <p:cNvSpPr txBox="1">
            <a:spLocks/>
          </p:cNvSpPr>
          <p:nvPr/>
        </p:nvSpPr>
        <p:spPr>
          <a:xfrm>
            <a:off x="3128878" y="2271776"/>
            <a:ext cx="2670048" cy="1484436"/>
          </a:xfrm>
          <a:prstGeom prst="rect">
            <a:avLst/>
          </a:prstGeom>
        </p:spPr>
        <p:txBody>
          <a:bodyPr lIns="0" tIns="0" rIns="91440" bIns="45720" anchor="t"/>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it-IT" sz="1200" b="0" dirty="0">
                <a:solidFill>
                  <a:schemeClr val="tx1"/>
                </a:solidFill>
              </a:rPr>
              <a:t>Access to </a:t>
            </a:r>
            <a:r>
              <a:rPr lang="it-IT" sz="1200" b="0" dirty="0">
                <a:solidFill>
                  <a:schemeClr val="tx2"/>
                </a:solidFill>
              </a:rPr>
              <a:t>Brokers Data</a:t>
            </a:r>
            <a:r>
              <a:rPr lang="it-IT" sz="1200" b="0" dirty="0">
                <a:solidFill>
                  <a:schemeClr val="tx1"/>
                </a:solidFill>
              </a:rPr>
              <a:t>: </a:t>
            </a:r>
            <a:r>
              <a:rPr lang="it-IT" sz="1200" b="0" dirty="0" err="1">
                <a:solidFill>
                  <a:schemeClr val="tx1"/>
                </a:solidFill>
              </a:rPr>
              <a:t>Tradition</a:t>
            </a:r>
            <a:r>
              <a:rPr lang="it-IT" sz="1200" b="0" dirty="0">
                <a:solidFill>
                  <a:schemeClr val="tx1"/>
                </a:solidFill>
              </a:rPr>
              <a:t>, FENICS, ICAP, </a:t>
            </a:r>
            <a:r>
              <a:rPr lang="it-IT" sz="1200" b="0" dirty="0" err="1">
                <a:solidFill>
                  <a:schemeClr val="tx1"/>
                </a:solidFill>
              </a:rPr>
              <a:t>Tradeweb</a:t>
            </a:r>
            <a:r>
              <a:rPr lang="it-IT" sz="1200" b="0" dirty="0">
                <a:solidFill>
                  <a:schemeClr val="tx1"/>
                </a:solidFill>
              </a:rPr>
              <a:t>, </a:t>
            </a:r>
            <a:r>
              <a:rPr lang="it-IT" sz="1200" b="0" dirty="0" err="1">
                <a:solidFill>
                  <a:schemeClr val="tx1"/>
                </a:solidFill>
              </a:rPr>
              <a:t>Tullet</a:t>
            </a:r>
            <a:r>
              <a:rPr lang="it-IT" sz="1200" b="0" dirty="0">
                <a:solidFill>
                  <a:schemeClr val="tx1"/>
                </a:solidFill>
              </a:rPr>
              <a:t> </a:t>
            </a:r>
            <a:r>
              <a:rPr lang="it-IT" sz="1200" b="0" dirty="0" err="1">
                <a:solidFill>
                  <a:schemeClr val="tx1"/>
                </a:solidFill>
              </a:rPr>
              <a:t>Prebon</a:t>
            </a:r>
            <a:endParaRPr lang="it-IT" sz="1200" b="0" dirty="0">
              <a:solidFill>
                <a:schemeClr val="tx1"/>
              </a:solidFill>
              <a:cs typeface="Arial"/>
            </a:endParaRPr>
          </a:p>
          <a:p>
            <a:pPr marL="171450" indent="-171450">
              <a:buFont typeface="System Font Regular"/>
              <a:buChar char="–"/>
            </a:pPr>
            <a:r>
              <a:rPr lang="it-IT" sz="1200" b="0" dirty="0">
                <a:solidFill>
                  <a:schemeClr val="tx2"/>
                </a:solidFill>
              </a:rPr>
              <a:t>ARR </a:t>
            </a:r>
            <a:r>
              <a:rPr lang="it-IT" sz="1200" b="0" dirty="0" err="1">
                <a:solidFill>
                  <a:schemeClr val="tx2"/>
                </a:solidFill>
              </a:rPr>
              <a:t>Derivatives</a:t>
            </a:r>
            <a:r>
              <a:rPr lang="it-IT" sz="1200" b="0" dirty="0">
                <a:solidFill>
                  <a:schemeClr val="tx2"/>
                </a:solidFill>
              </a:rPr>
              <a:t> data</a:t>
            </a:r>
            <a:r>
              <a:rPr lang="it-IT" sz="1200" b="0" dirty="0">
                <a:solidFill>
                  <a:schemeClr val="tx1"/>
                </a:solidFill>
              </a:rPr>
              <a:t>: OIS, </a:t>
            </a:r>
            <a:r>
              <a:rPr lang="it-IT" sz="1200" b="0" dirty="0" err="1">
                <a:solidFill>
                  <a:schemeClr val="tx1"/>
                </a:solidFill>
              </a:rPr>
              <a:t>Basis</a:t>
            </a:r>
            <a:r>
              <a:rPr lang="it-IT" sz="1200" b="0" dirty="0">
                <a:solidFill>
                  <a:schemeClr val="tx1"/>
                </a:solidFill>
              </a:rPr>
              <a:t> </a:t>
            </a:r>
            <a:r>
              <a:rPr lang="it-IT" sz="1200" b="0" dirty="0" err="1">
                <a:solidFill>
                  <a:schemeClr val="tx1"/>
                </a:solidFill>
              </a:rPr>
              <a:t>Swaps</a:t>
            </a:r>
            <a:r>
              <a:rPr lang="it-IT" sz="1200" b="0" dirty="0">
                <a:solidFill>
                  <a:schemeClr val="tx1"/>
                </a:solidFill>
              </a:rPr>
              <a:t>, Cross </a:t>
            </a:r>
            <a:r>
              <a:rPr lang="it-IT" sz="1200" b="0" dirty="0" err="1">
                <a:solidFill>
                  <a:schemeClr val="tx1"/>
                </a:solidFill>
              </a:rPr>
              <a:t>Currency</a:t>
            </a:r>
            <a:r>
              <a:rPr lang="it-IT" sz="1200" b="0" dirty="0">
                <a:solidFill>
                  <a:schemeClr val="tx1"/>
                </a:solidFill>
              </a:rPr>
              <a:t> </a:t>
            </a:r>
            <a:r>
              <a:rPr lang="it-IT" sz="1200" b="0" dirty="0" err="1">
                <a:solidFill>
                  <a:schemeClr val="tx1"/>
                </a:solidFill>
              </a:rPr>
              <a:t>Swaps</a:t>
            </a:r>
            <a:r>
              <a:rPr lang="it-IT" sz="1200" b="0" dirty="0">
                <a:solidFill>
                  <a:schemeClr val="tx1"/>
                </a:solidFill>
              </a:rPr>
              <a:t>, Cap / </a:t>
            </a:r>
            <a:r>
              <a:rPr lang="it-IT" sz="1200" b="0" dirty="0" err="1">
                <a:solidFill>
                  <a:schemeClr val="tx1"/>
                </a:solidFill>
              </a:rPr>
              <a:t>Floor</a:t>
            </a:r>
            <a:r>
              <a:rPr lang="it-IT" sz="1200" b="0" dirty="0">
                <a:solidFill>
                  <a:schemeClr val="tx1"/>
                </a:solidFill>
              </a:rPr>
              <a:t> </a:t>
            </a:r>
            <a:r>
              <a:rPr lang="it-IT" sz="1200" b="0" dirty="0" err="1">
                <a:solidFill>
                  <a:schemeClr val="tx1"/>
                </a:solidFill>
              </a:rPr>
              <a:t>Vols</a:t>
            </a:r>
            <a:r>
              <a:rPr lang="it-IT" sz="1200" b="0" dirty="0">
                <a:solidFill>
                  <a:schemeClr val="tx1"/>
                </a:solidFill>
              </a:rPr>
              <a:t> and </a:t>
            </a:r>
            <a:r>
              <a:rPr lang="it-IT" sz="1200" b="0" dirty="0" err="1">
                <a:solidFill>
                  <a:schemeClr val="tx1"/>
                </a:solidFill>
              </a:rPr>
              <a:t>Swaptions</a:t>
            </a:r>
            <a:endParaRPr lang="it-IT" sz="1200" b="0" dirty="0">
              <a:solidFill>
                <a:schemeClr val="tx1"/>
              </a:solidFill>
              <a:cs typeface="Arial"/>
            </a:endParaRPr>
          </a:p>
          <a:p>
            <a:pPr marL="171450" indent="-171450">
              <a:buFont typeface="System Font Regular"/>
              <a:buChar char="–"/>
            </a:pPr>
            <a:endParaRPr lang="en-US" sz="1200" b="0" dirty="0"/>
          </a:p>
        </p:txBody>
      </p:sp>
      <p:sp>
        <p:nvSpPr>
          <p:cNvPr id="59" name="Content Placeholder 9">
            <a:extLst>
              <a:ext uri="{FF2B5EF4-FFF2-40B4-BE49-F238E27FC236}">
                <a16:creationId xmlns:a16="http://schemas.microsoft.com/office/drawing/2014/main" id="{A9AA0287-5754-774A-913A-15A04EF65AC5}"/>
              </a:ext>
            </a:extLst>
          </p:cNvPr>
          <p:cNvSpPr txBox="1">
            <a:spLocks/>
          </p:cNvSpPr>
          <p:nvPr/>
        </p:nvSpPr>
        <p:spPr>
          <a:xfrm>
            <a:off x="6005323" y="2271776"/>
            <a:ext cx="2670048" cy="1484436"/>
          </a:xfrm>
          <a:prstGeom prst="rect">
            <a:avLst/>
          </a:prstGeom>
        </p:spPr>
        <p:txBody>
          <a:bodyPr lIns="0" tIns="0"/>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en-US" sz="1200" b="0" dirty="0">
                <a:solidFill>
                  <a:schemeClr val="tx1"/>
                </a:solidFill>
              </a:rPr>
              <a:t>New fields to easily identify LIBOR linked securities</a:t>
            </a:r>
          </a:p>
          <a:p>
            <a:pPr marL="171450" indent="-171450">
              <a:buFont typeface="System Font Regular"/>
              <a:buChar char="–"/>
            </a:pPr>
            <a:r>
              <a:rPr lang="en-US" sz="1200" b="0" dirty="0">
                <a:solidFill>
                  <a:schemeClr val="tx2"/>
                </a:solidFill>
              </a:rPr>
              <a:t>Fallback language </a:t>
            </a:r>
            <a:r>
              <a:rPr lang="en-US" sz="1200" b="0" dirty="0">
                <a:solidFill>
                  <a:schemeClr val="tx1"/>
                </a:solidFill>
              </a:rPr>
              <a:t>and triggers captured in bond notes </a:t>
            </a:r>
          </a:p>
          <a:p>
            <a:pPr marL="171450" indent="-171450">
              <a:buFont typeface="System Font Regular"/>
              <a:buChar char="–"/>
            </a:pPr>
            <a:endParaRPr lang="en-US" sz="1200" b="0" dirty="0"/>
          </a:p>
        </p:txBody>
      </p:sp>
      <p:sp>
        <p:nvSpPr>
          <p:cNvPr id="60" name="Content Placeholder 10">
            <a:extLst>
              <a:ext uri="{FF2B5EF4-FFF2-40B4-BE49-F238E27FC236}">
                <a16:creationId xmlns:a16="http://schemas.microsoft.com/office/drawing/2014/main" id="{49147472-D33E-8E47-8733-85F57CAC54A7}"/>
              </a:ext>
            </a:extLst>
          </p:cNvPr>
          <p:cNvSpPr txBox="1">
            <a:spLocks/>
          </p:cNvSpPr>
          <p:nvPr/>
        </p:nvSpPr>
        <p:spPr>
          <a:xfrm>
            <a:off x="8893198" y="2271776"/>
            <a:ext cx="2670048" cy="1484436"/>
          </a:xfrm>
          <a:prstGeom prst="rect">
            <a:avLst/>
          </a:prstGeom>
        </p:spPr>
        <p:txBody>
          <a:bodyPr lIns="0" tIns="0" rIns="91440" bIns="45720" anchor="t"/>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System Font Regular"/>
              <a:buChar char="–"/>
            </a:pPr>
            <a:r>
              <a:rPr lang="en-US" sz="1200" b="0" dirty="0">
                <a:solidFill>
                  <a:schemeClr val="tx2"/>
                </a:solidFill>
              </a:rPr>
              <a:t>Zero Coupon basis free curves </a:t>
            </a:r>
            <a:r>
              <a:rPr lang="en-US" sz="1200" b="0" dirty="0">
                <a:solidFill>
                  <a:schemeClr val="tx1"/>
                </a:solidFill>
              </a:rPr>
              <a:t>using RFRs</a:t>
            </a:r>
            <a:endParaRPr lang="en-US" sz="1200" b="0" dirty="0">
              <a:solidFill>
                <a:schemeClr val="tx1"/>
              </a:solidFill>
              <a:cs typeface="Arial"/>
            </a:endParaRPr>
          </a:p>
          <a:p>
            <a:pPr marL="171450" indent="-171450">
              <a:buFont typeface="System Font Regular"/>
              <a:buChar char="–"/>
            </a:pPr>
            <a:r>
              <a:rPr lang="en-US" sz="1200" b="0" dirty="0">
                <a:solidFill>
                  <a:schemeClr val="tx2"/>
                </a:solidFill>
              </a:rPr>
              <a:t>Bootstrapped OIS curves </a:t>
            </a:r>
            <a:r>
              <a:rPr lang="en-US" sz="1200" b="0" dirty="0">
                <a:solidFill>
                  <a:schemeClr val="tx1"/>
                </a:solidFill>
              </a:rPr>
              <a:t>for discounting/projecting cashflows</a:t>
            </a:r>
            <a:endParaRPr lang="en-US" sz="1200" b="0" dirty="0">
              <a:solidFill>
                <a:schemeClr val="tx1"/>
              </a:solidFill>
              <a:cs typeface="Arial"/>
            </a:endParaRPr>
          </a:p>
          <a:p>
            <a:pPr marL="171450" indent="-171450">
              <a:buFont typeface="System Font Regular"/>
              <a:buChar char="–"/>
            </a:pPr>
            <a:endParaRPr lang="en-US" sz="1200" b="0" dirty="0"/>
          </a:p>
        </p:txBody>
      </p:sp>
      <p:sp>
        <p:nvSpPr>
          <p:cNvPr id="61" name="Rectangle: Rounded Corners 24">
            <a:extLst>
              <a:ext uri="{FF2B5EF4-FFF2-40B4-BE49-F238E27FC236}">
                <a16:creationId xmlns:a16="http://schemas.microsoft.com/office/drawing/2014/main" id="{2A073944-6F4E-614F-B605-D82D0DE76F8E}"/>
              </a:ext>
            </a:extLst>
          </p:cNvPr>
          <p:cNvSpPr/>
          <p:nvPr/>
        </p:nvSpPr>
        <p:spPr>
          <a:xfrm>
            <a:off x="332443" y="1678074"/>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a:solidFill>
                  <a:schemeClr val="tx2"/>
                </a:solidFill>
              </a:rPr>
              <a:t>Market </a:t>
            </a:r>
            <a:r>
              <a:rPr lang="it-IT" sz="1400" b="1" dirty="0">
                <a:solidFill>
                  <a:schemeClr val="tx2"/>
                </a:solidFill>
                <a:latin typeface="Arial" panose="020B0604020202020204" pitchFamily="34" charset="0"/>
                <a:cs typeface="Arial" panose="020B0604020202020204" pitchFamily="34" charset="0"/>
              </a:rPr>
              <a:t>Data</a:t>
            </a:r>
          </a:p>
        </p:txBody>
      </p:sp>
      <p:sp>
        <p:nvSpPr>
          <p:cNvPr id="62" name="Rectangle: Rounded Corners 25">
            <a:extLst>
              <a:ext uri="{FF2B5EF4-FFF2-40B4-BE49-F238E27FC236}">
                <a16:creationId xmlns:a16="http://schemas.microsoft.com/office/drawing/2014/main" id="{67EE53FA-A4FB-E144-AAE7-223A3ACE73F6}"/>
              </a:ext>
            </a:extLst>
          </p:cNvPr>
          <p:cNvSpPr/>
          <p:nvPr/>
        </p:nvSpPr>
        <p:spPr>
          <a:xfrm>
            <a:off x="3128878" y="1678074"/>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a:solidFill>
                  <a:schemeClr val="tx2"/>
                </a:solidFill>
              </a:rPr>
              <a:t>Broker </a:t>
            </a:r>
            <a:r>
              <a:rPr lang="it-IT" sz="1400" b="1" dirty="0">
                <a:solidFill>
                  <a:schemeClr val="tx2"/>
                </a:solidFill>
                <a:latin typeface="Arial" panose="020B0604020202020204" pitchFamily="34" charset="0"/>
                <a:cs typeface="Arial" panose="020B0604020202020204" pitchFamily="34" charset="0"/>
              </a:rPr>
              <a:t>Data</a:t>
            </a:r>
          </a:p>
        </p:txBody>
      </p:sp>
      <p:sp>
        <p:nvSpPr>
          <p:cNvPr id="63" name="Rectangle: Rounded Corners 26">
            <a:extLst>
              <a:ext uri="{FF2B5EF4-FFF2-40B4-BE49-F238E27FC236}">
                <a16:creationId xmlns:a16="http://schemas.microsoft.com/office/drawing/2014/main" id="{58630297-61AB-1D47-94ED-724D70A6CEE4}"/>
              </a:ext>
            </a:extLst>
          </p:cNvPr>
          <p:cNvSpPr/>
          <p:nvPr/>
        </p:nvSpPr>
        <p:spPr>
          <a:xfrm>
            <a:off x="6019287" y="1678074"/>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a:solidFill>
                  <a:schemeClr val="tx2"/>
                </a:solidFill>
              </a:rPr>
              <a:t>Reference </a:t>
            </a:r>
            <a:r>
              <a:rPr lang="it-IT" sz="1400" b="1" dirty="0">
                <a:solidFill>
                  <a:schemeClr val="tx2"/>
                </a:solidFill>
                <a:latin typeface="Arial" panose="020B0604020202020204" pitchFamily="34" charset="0"/>
                <a:cs typeface="Arial" panose="020B0604020202020204" pitchFamily="34" charset="0"/>
              </a:rPr>
              <a:t>Data</a:t>
            </a:r>
          </a:p>
        </p:txBody>
      </p:sp>
      <p:sp>
        <p:nvSpPr>
          <p:cNvPr id="64" name="Rectangle: Rounded Corners 27">
            <a:extLst>
              <a:ext uri="{FF2B5EF4-FFF2-40B4-BE49-F238E27FC236}">
                <a16:creationId xmlns:a16="http://schemas.microsoft.com/office/drawing/2014/main" id="{C9AAD9A1-50E6-7D45-ABCD-5E6D49EE8A8A}"/>
              </a:ext>
            </a:extLst>
          </p:cNvPr>
          <p:cNvSpPr/>
          <p:nvPr/>
        </p:nvSpPr>
        <p:spPr>
          <a:xfrm>
            <a:off x="8912317" y="1678074"/>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a:solidFill>
                  <a:schemeClr val="tx1"/>
                </a:solidFill>
              </a:rPr>
              <a:t>Derived Data</a:t>
            </a:r>
            <a:endParaRPr lang="it-IT" sz="1400" b="1">
              <a:solidFill>
                <a:schemeClr val="tx1"/>
              </a:solidFill>
              <a:latin typeface="Arial" panose="020B0604020202020204" pitchFamily="34" charset="0"/>
              <a:cs typeface="Arial" panose="020B0604020202020204" pitchFamily="34" charset="0"/>
            </a:endParaRPr>
          </a:p>
        </p:txBody>
      </p:sp>
      <p:sp>
        <p:nvSpPr>
          <p:cNvPr id="65" name="Rectangle: Rounded Corners 28">
            <a:extLst>
              <a:ext uri="{FF2B5EF4-FFF2-40B4-BE49-F238E27FC236}">
                <a16:creationId xmlns:a16="http://schemas.microsoft.com/office/drawing/2014/main" id="{7E9F1A2B-B999-084F-BCFB-D14615FED944}"/>
              </a:ext>
            </a:extLst>
          </p:cNvPr>
          <p:cNvSpPr/>
          <p:nvPr/>
        </p:nvSpPr>
        <p:spPr>
          <a:xfrm>
            <a:off x="322883" y="3726333"/>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a:solidFill>
                  <a:schemeClr val="tx2"/>
                </a:solidFill>
              </a:rPr>
              <a:t>Benchmark</a:t>
            </a:r>
            <a:endParaRPr lang="it-IT" sz="1400" b="1" dirty="0">
              <a:solidFill>
                <a:schemeClr val="tx2"/>
              </a:solidFill>
              <a:latin typeface="Arial" panose="020B0604020202020204" pitchFamily="34" charset="0"/>
              <a:cs typeface="Arial" panose="020B0604020202020204" pitchFamily="34" charset="0"/>
            </a:endParaRPr>
          </a:p>
        </p:txBody>
      </p:sp>
      <p:sp>
        <p:nvSpPr>
          <p:cNvPr id="66" name="Rectangle: Rounded Corners 29">
            <a:extLst>
              <a:ext uri="{FF2B5EF4-FFF2-40B4-BE49-F238E27FC236}">
                <a16:creationId xmlns:a16="http://schemas.microsoft.com/office/drawing/2014/main" id="{C22F6E3A-B24B-8141-B6D4-CBBF49B82B80}"/>
              </a:ext>
            </a:extLst>
          </p:cNvPr>
          <p:cNvSpPr/>
          <p:nvPr/>
        </p:nvSpPr>
        <p:spPr>
          <a:xfrm>
            <a:off x="3128878" y="3726333"/>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err="1">
                <a:solidFill>
                  <a:schemeClr val="tx2"/>
                </a:solidFill>
              </a:rPr>
              <a:t>Fallback</a:t>
            </a:r>
            <a:endParaRPr lang="it-IT" sz="1400" b="1" dirty="0">
              <a:solidFill>
                <a:schemeClr val="tx2"/>
              </a:solidFill>
              <a:latin typeface="Arial" panose="020B0604020202020204" pitchFamily="34" charset="0"/>
              <a:cs typeface="Arial" panose="020B0604020202020204" pitchFamily="34" charset="0"/>
            </a:endParaRPr>
          </a:p>
        </p:txBody>
      </p:sp>
      <p:sp>
        <p:nvSpPr>
          <p:cNvPr id="67" name="Rectangle: Rounded Corners 30">
            <a:extLst>
              <a:ext uri="{FF2B5EF4-FFF2-40B4-BE49-F238E27FC236}">
                <a16:creationId xmlns:a16="http://schemas.microsoft.com/office/drawing/2014/main" id="{6C3D0C46-4D57-D64C-9C81-EB4E644427CF}"/>
              </a:ext>
            </a:extLst>
          </p:cNvPr>
          <p:cNvSpPr/>
          <p:nvPr/>
        </p:nvSpPr>
        <p:spPr>
          <a:xfrm>
            <a:off x="6019287" y="3726333"/>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err="1">
                <a:solidFill>
                  <a:schemeClr val="tx2"/>
                </a:solidFill>
              </a:rPr>
              <a:t>Search</a:t>
            </a:r>
            <a:r>
              <a:rPr lang="it-IT" sz="1400" b="1" dirty="0">
                <a:solidFill>
                  <a:schemeClr val="tx2"/>
                </a:solidFill>
              </a:rPr>
              <a:t> and Monitor</a:t>
            </a:r>
            <a:endParaRPr lang="it-IT" sz="1400" b="1" dirty="0">
              <a:solidFill>
                <a:schemeClr val="tx2"/>
              </a:solidFill>
              <a:latin typeface="Arial" panose="020B0604020202020204" pitchFamily="34" charset="0"/>
              <a:cs typeface="Arial" panose="020B0604020202020204" pitchFamily="34" charset="0"/>
            </a:endParaRPr>
          </a:p>
        </p:txBody>
      </p:sp>
      <p:sp>
        <p:nvSpPr>
          <p:cNvPr id="68" name="Rectangle: Rounded Corners 31">
            <a:extLst>
              <a:ext uri="{FF2B5EF4-FFF2-40B4-BE49-F238E27FC236}">
                <a16:creationId xmlns:a16="http://schemas.microsoft.com/office/drawing/2014/main" id="{A6672875-5BB0-3649-8141-2FB5568947DA}"/>
              </a:ext>
            </a:extLst>
          </p:cNvPr>
          <p:cNvSpPr/>
          <p:nvPr/>
        </p:nvSpPr>
        <p:spPr>
          <a:xfrm>
            <a:off x="8912316" y="3726333"/>
            <a:ext cx="2460567" cy="4156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err="1">
                <a:solidFill>
                  <a:schemeClr val="tx1"/>
                </a:solidFill>
              </a:rPr>
              <a:t>Calculators</a:t>
            </a:r>
            <a:endParaRPr lang="it-IT" sz="1400" b="1" dirty="0">
              <a:solidFill>
                <a:schemeClr val="tx1"/>
              </a:solidFill>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9DA2FBAA-F52F-1946-958D-941BFCA6284D}"/>
              </a:ext>
            </a:extLst>
          </p:cNvPr>
          <p:cNvCxnSpPr>
            <a:cxnSpLocks/>
          </p:cNvCxnSpPr>
          <p:nvPr/>
        </p:nvCxnSpPr>
        <p:spPr>
          <a:xfrm>
            <a:off x="322883" y="2064430"/>
            <a:ext cx="2460567"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E11E6A-CD68-6542-BA38-26C37E852FC7}"/>
              </a:ext>
            </a:extLst>
          </p:cNvPr>
          <p:cNvCxnSpPr>
            <a:cxnSpLocks/>
          </p:cNvCxnSpPr>
          <p:nvPr/>
        </p:nvCxnSpPr>
        <p:spPr>
          <a:xfrm>
            <a:off x="3128878" y="2064430"/>
            <a:ext cx="2460567"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ABA8030-D46D-F941-B160-56C4BB8901B8}"/>
              </a:ext>
            </a:extLst>
          </p:cNvPr>
          <p:cNvCxnSpPr>
            <a:cxnSpLocks/>
          </p:cNvCxnSpPr>
          <p:nvPr/>
        </p:nvCxnSpPr>
        <p:spPr>
          <a:xfrm>
            <a:off x="6005323" y="2064430"/>
            <a:ext cx="2460567"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CF8BB7-14F7-EA4E-BC1C-AB9A16C0AFDA}"/>
              </a:ext>
            </a:extLst>
          </p:cNvPr>
          <p:cNvCxnSpPr>
            <a:cxnSpLocks/>
          </p:cNvCxnSpPr>
          <p:nvPr/>
        </p:nvCxnSpPr>
        <p:spPr>
          <a:xfrm>
            <a:off x="8893198" y="2064430"/>
            <a:ext cx="24605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BE41D73-7A2F-6544-AD25-9F205967AEBB}"/>
              </a:ext>
            </a:extLst>
          </p:cNvPr>
          <p:cNvCxnSpPr>
            <a:cxnSpLocks/>
          </p:cNvCxnSpPr>
          <p:nvPr/>
        </p:nvCxnSpPr>
        <p:spPr>
          <a:xfrm>
            <a:off x="322883" y="4129387"/>
            <a:ext cx="2460567"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2DC956E-95C6-3C4C-B7D8-4BFD23068087}"/>
              </a:ext>
            </a:extLst>
          </p:cNvPr>
          <p:cNvCxnSpPr>
            <a:cxnSpLocks/>
          </p:cNvCxnSpPr>
          <p:nvPr/>
        </p:nvCxnSpPr>
        <p:spPr>
          <a:xfrm>
            <a:off x="3128878" y="4129387"/>
            <a:ext cx="2460567"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7E695C-C3A9-B14D-8307-2EDBB331AAE4}"/>
              </a:ext>
            </a:extLst>
          </p:cNvPr>
          <p:cNvCxnSpPr>
            <a:cxnSpLocks/>
          </p:cNvCxnSpPr>
          <p:nvPr/>
        </p:nvCxnSpPr>
        <p:spPr>
          <a:xfrm>
            <a:off x="6005323" y="4129387"/>
            <a:ext cx="2460567"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2AB969-33DA-184B-A989-4B9F7F003E7B}"/>
              </a:ext>
            </a:extLst>
          </p:cNvPr>
          <p:cNvCxnSpPr>
            <a:cxnSpLocks/>
          </p:cNvCxnSpPr>
          <p:nvPr/>
        </p:nvCxnSpPr>
        <p:spPr>
          <a:xfrm>
            <a:off x="8893198" y="4129387"/>
            <a:ext cx="24605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58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67B9-A903-AE41-A770-D99F236257DB}"/>
              </a:ext>
            </a:extLst>
          </p:cNvPr>
          <p:cNvSpPr>
            <a:spLocks noGrp="1"/>
          </p:cNvSpPr>
          <p:nvPr>
            <p:ph type="title"/>
          </p:nvPr>
        </p:nvSpPr>
        <p:spPr/>
        <p:txBody>
          <a:bodyPr/>
          <a:lstStyle/>
          <a:p>
            <a:r>
              <a:rPr lang="en-US" dirty="0"/>
              <a:t>IBOR transition Eikon App</a:t>
            </a:r>
          </a:p>
        </p:txBody>
      </p:sp>
      <p:sp>
        <p:nvSpPr>
          <p:cNvPr id="3" name="Footer Placeholder 2">
            <a:extLst>
              <a:ext uri="{FF2B5EF4-FFF2-40B4-BE49-F238E27FC236}">
                <a16:creationId xmlns:a16="http://schemas.microsoft.com/office/drawing/2014/main" id="{C4982DF4-9ECB-3648-871D-72EA684893F6}"/>
              </a:ext>
            </a:extLst>
          </p:cNvPr>
          <p:cNvSpPr>
            <a:spLocks noGrp="1"/>
          </p:cNvSpPr>
          <p:nvPr>
            <p:ph type="ftr" sz="quarter" idx="10"/>
          </p:nvPr>
        </p:nvSpPr>
        <p:spPr/>
        <p:txBody>
          <a:bodyPr/>
          <a:lstStyle/>
          <a:p>
            <a:pPr lvl="0"/>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9AB24FB3-7796-014B-9B1E-32A3A0083C91}"/>
              </a:ext>
            </a:extLst>
          </p:cNvPr>
          <p:cNvSpPr>
            <a:spLocks noGrp="1"/>
          </p:cNvSpPr>
          <p:nvPr>
            <p:ph type="body" sz="quarter" idx="12"/>
          </p:nvPr>
        </p:nvSpPr>
        <p:spPr/>
        <p:txBody>
          <a:bodyPr/>
          <a:lstStyle/>
          <a:p>
            <a:r>
              <a:rPr lang="en-GB" b="1" dirty="0"/>
              <a:t>Access all new RFR data, news and analytics </a:t>
            </a:r>
            <a:r>
              <a:rPr lang="en-GB" b="1" dirty="0">
                <a:solidFill>
                  <a:srgbClr val="001EFF"/>
                </a:solidFill>
              </a:rPr>
              <a:t>on the IBOR page </a:t>
            </a:r>
            <a:r>
              <a:rPr lang="en-GB" b="1" dirty="0"/>
              <a:t>in Refinitiv Eikon</a:t>
            </a:r>
            <a:r>
              <a:rPr lang="en-GB" b="1" baseline="30000" dirty="0"/>
              <a:t>®</a:t>
            </a:r>
          </a:p>
          <a:p>
            <a:endParaRPr lang="en-US" dirty="0"/>
          </a:p>
        </p:txBody>
      </p:sp>
      <p:sp>
        <p:nvSpPr>
          <p:cNvPr id="6" name="Content Placeholder 3">
            <a:extLst>
              <a:ext uri="{FF2B5EF4-FFF2-40B4-BE49-F238E27FC236}">
                <a16:creationId xmlns:a16="http://schemas.microsoft.com/office/drawing/2014/main" id="{0F2C7792-895C-1347-995E-5641342CBDE7}"/>
              </a:ext>
            </a:extLst>
          </p:cNvPr>
          <p:cNvSpPr txBox="1">
            <a:spLocks/>
          </p:cNvSpPr>
          <p:nvPr/>
        </p:nvSpPr>
        <p:spPr>
          <a:xfrm>
            <a:off x="334963" y="1381697"/>
            <a:ext cx="3521723" cy="257073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1200" dirty="0"/>
              <a:t>The IBOR Transition app keeps you up to date with global changes to interest rate benchmarks. The app provides news and values on a variety of rates:</a:t>
            </a:r>
          </a:p>
          <a:p>
            <a:pPr marL="174625" lvl="2" indent="-174625">
              <a:buFont typeface="System Font Regular"/>
              <a:buChar char="–"/>
            </a:pPr>
            <a:r>
              <a:rPr lang="en-US" sz="1200" dirty="0"/>
              <a:t>Risk-free reference rates (RFRs)</a:t>
            </a:r>
          </a:p>
          <a:p>
            <a:pPr marL="174625" lvl="2" indent="-174625">
              <a:buFont typeface="System Font Regular"/>
              <a:buChar char="–"/>
            </a:pPr>
            <a:r>
              <a:rPr lang="en-US" sz="1200" dirty="0"/>
              <a:t>ISDA Fallbacks, </a:t>
            </a:r>
          </a:p>
          <a:p>
            <a:pPr marL="174625" lvl="2" indent="-174625">
              <a:buFont typeface="System Font Regular"/>
              <a:buChar char="–"/>
            </a:pPr>
            <a:r>
              <a:rPr lang="en-US" sz="1200" dirty="0"/>
              <a:t>Brokers RFR derivative content (Fixing, OIS, Basis Swaps, FRAs, CBS, Caps Vols…) </a:t>
            </a:r>
          </a:p>
          <a:p>
            <a:pPr marL="174625" lvl="2" indent="-174625">
              <a:buFont typeface="System Font Regular"/>
              <a:buChar char="–"/>
            </a:pPr>
            <a:r>
              <a:rPr lang="en-US" sz="1200" dirty="0"/>
              <a:t>Derived Analytics data: Term Rates, Compounded Rates, Zero Curves</a:t>
            </a:r>
          </a:p>
        </p:txBody>
      </p:sp>
      <p:pic>
        <p:nvPicPr>
          <p:cNvPr id="7" name="Picture 6">
            <a:extLst>
              <a:ext uri="{FF2B5EF4-FFF2-40B4-BE49-F238E27FC236}">
                <a16:creationId xmlns:a16="http://schemas.microsoft.com/office/drawing/2014/main" id="{681394CD-69ED-2F4D-83C8-FDD88958E001}"/>
              </a:ext>
            </a:extLst>
          </p:cNvPr>
          <p:cNvPicPr>
            <a:picLocks noChangeAspect="1"/>
          </p:cNvPicPr>
          <p:nvPr/>
        </p:nvPicPr>
        <p:blipFill>
          <a:blip r:embed="rId2"/>
          <a:stretch>
            <a:fillRect/>
          </a:stretch>
        </p:blipFill>
        <p:spPr>
          <a:xfrm>
            <a:off x="334963" y="4727431"/>
            <a:ext cx="4329375" cy="1377806"/>
          </a:xfrm>
          <a:prstGeom prst="rect">
            <a:avLst/>
          </a:prstGeom>
        </p:spPr>
      </p:pic>
      <p:cxnSp>
        <p:nvCxnSpPr>
          <p:cNvPr id="8" name="Straight Connector 14">
            <a:extLst>
              <a:ext uri="{FF2B5EF4-FFF2-40B4-BE49-F238E27FC236}">
                <a16:creationId xmlns:a16="http://schemas.microsoft.com/office/drawing/2014/main" id="{8B58C74A-D202-7F4A-8B66-D376174FE5F4}"/>
              </a:ext>
            </a:extLst>
          </p:cNvPr>
          <p:cNvCxnSpPr>
            <a:cxnSpLocks/>
          </p:cNvCxnSpPr>
          <p:nvPr/>
        </p:nvCxnSpPr>
        <p:spPr>
          <a:xfrm rot="16200000" flipH="1">
            <a:off x="2593429" y="3580382"/>
            <a:ext cx="1575615" cy="1074871"/>
          </a:xfrm>
          <a:prstGeom prst="bent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A410AA2-CD6E-6645-B8AD-F4E3666A81A0}"/>
              </a:ext>
            </a:extLst>
          </p:cNvPr>
          <p:cNvPicPr>
            <a:picLocks noChangeAspect="1"/>
          </p:cNvPicPr>
          <p:nvPr/>
        </p:nvPicPr>
        <p:blipFill>
          <a:blip r:embed="rId3"/>
          <a:stretch>
            <a:fillRect/>
          </a:stretch>
        </p:blipFill>
        <p:spPr>
          <a:xfrm>
            <a:off x="4008777" y="1150197"/>
            <a:ext cx="7452784" cy="3493951"/>
          </a:xfrm>
          <a:prstGeom prst="rect">
            <a:avLst/>
          </a:prstGeom>
        </p:spPr>
      </p:pic>
      <p:sp>
        <p:nvSpPr>
          <p:cNvPr id="10" name="TextBox 9">
            <a:extLst>
              <a:ext uri="{FF2B5EF4-FFF2-40B4-BE49-F238E27FC236}">
                <a16:creationId xmlns:a16="http://schemas.microsoft.com/office/drawing/2014/main" id="{5C28B364-287D-524B-B015-D4993CF2C82E}"/>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4</a:t>
            </a:fld>
            <a:endParaRPr lang="en-US" sz="800" b="0" i="0" dirty="0">
              <a:latin typeface="+mn-lt"/>
              <a:ea typeface="Arial" charset="0"/>
              <a:cs typeface="Arial" charset="0"/>
            </a:endParaRPr>
          </a:p>
        </p:txBody>
      </p:sp>
      <p:sp>
        <p:nvSpPr>
          <p:cNvPr id="11" name="TextBox 10">
            <a:extLst>
              <a:ext uri="{FF2B5EF4-FFF2-40B4-BE49-F238E27FC236}">
                <a16:creationId xmlns:a16="http://schemas.microsoft.com/office/drawing/2014/main" id="{6572D4F1-B3A8-DE4E-8EE4-39E225C9A39E}"/>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2" name="Graphic 11">
            <a:extLst>
              <a:ext uri="{FF2B5EF4-FFF2-40B4-BE49-F238E27FC236}">
                <a16:creationId xmlns:a16="http://schemas.microsoft.com/office/drawing/2014/main" id="{A4B25092-B257-E944-B67F-7FB0951DE3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91075" y="6127753"/>
            <a:ext cx="1306449" cy="586359"/>
          </a:xfrm>
          <a:prstGeom prst="rect">
            <a:avLst/>
          </a:prstGeom>
        </p:spPr>
      </p:pic>
    </p:spTree>
    <p:extLst>
      <p:ext uri="{BB962C8B-B14F-4D97-AF65-F5344CB8AC3E}">
        <p14:creationId xmlns:p14="http://schemas.microsoft.com/office/powerpoint/2010/main" val="315730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67B9-A903-AE41-A770-D99F236257DB}"/>
              </a:ext>
            </a:extLst>
          </p:cNvPr>
          <p:cNvSpPr>
            <a:spLocks noGrp="1"/>
          </p:cNvSpPr>
          <p:nvPr>
            <p:ph type="title"/>
          </p:nvPr>
        </p:nvSpPr>
        <p:spPr>
          <a:xfrm>
            <a:off x="334963" y="338399"/>
            <a:ext cx="11413248" cy="430567"/>
          </a:xfrm>
        </p:spPr>
        <p:txBody>
          <a:bodyPr/>
          <a:lstStyle/>
          <a:p>
            <a:r>
              <a:rPr lang="en-US" dirty="0"/>
              <a:t>ISDA fallbacks – Refinitiv is an official Authorized Redistributor</a:t>
            </a:r>
          </a:p>
        </p:txBody>
      </p:sp>
      <p:sp>
        <p:nvSpPr>
          <p:cNvPr id="3" name="Footer Placeholder 2">
            <a:extLst>
              <a:ext uri="{FF2B5EF4-FFF2-40B4-BE49-F238E27FC236}">
                <a16:creationId xmlns:a16="http://schemas.microsoft.com/office/drawing/2014/main" id="{C4982DF4-9ECB-3648-871D-72EA684893F6}"/>
              </a:ext>
            </a:extLst>
          </p:cNvPr>
          <p:cNvSpPr>
            <a:spLocks noGrp="1"/>
          </p:cNvSpPr>
          <p:nvPr>
            <p:ph type="ftr" sz="quarter" idx="10"/>
          </p:nvPr>
        </p:nvSpPr>
        <p:spPr/>
        <p:txBody>
          <a:bodyPr/>
          <a:lstStyle/>
          <a:p>
            <a:pPr lvl="0"/>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9AB24FB3-7796-014B-9B1E-32A3A0083C91}"/>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Type </a:t>
            </a:r>
            <a:r>
              <a:rPr lang="en-US" b="1" dirty="0">
                <a:solidFill>
                  <a:schemeClr val="tx2"/>
                </a:solidFill>
              </a:rPr>
              <a:t>“IBOR” </a:t>
            </a:r>
            <a:r>
              <a:rPr lang="en-US" b="1" dirty="0">
                <a:solidFill>
                  <a:srgbClr val="000000"/>
                </a:solidFill>
              </a:rPr>
              <a:t>to open the IBOR App, and select the Fallbacks tab</a:t>
            </a:r>
          </a:p>
          <a:p>
            <a:endParaRPr lang="en-US" dirty="0"/>
          </a:p>
        </p:txBody>
      </p:sp>
      <p:sp>
        <p:nvSpPr>
          <p:cNvPr id="10" name="TextBox 9">
            <a:extLst>
              <a:ext uri="{FF2B5EF4-FFF2-40B4-BE49-F238E27FC236}">
                <a16:creationId xmlns:a16="http://schemas.microsoft.com/office/drawing/2014/main" id="{5C28B364-287D-524B-B015-D4993CF2C82E}"/>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5</a:t>
            </a:fld>
            <a:endParaRPr lang="en-US" sz="800" b="0" i="0" dirty="0">
              <a:latin typeface="+mn-lt"/>
              <a:ea typeface="Arial" charset="0"/>
              <a:cs typeface="Arial" charset="0"/>
            </a:endParaRPr>
          </a:p>
        </p:txBody>
      </p:sp>
      <p:sp>
        <p:nvSpPr>
          <p:cNvPr id="11" name="TextBox 10">
            <a:extLst>
              <a:ext uri="{FF2B5EF4-FFF2-40B4-BE49-F238E27FC236}">
                <a16:creationId xmlns:a16="http://schemas.microsoft.com/office/drawing/2014/main" id="{6572D4F1-B3A8-DE4E-8EE4-39E225C9A39E}"/>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2" name="Graphic 11">
            <a:extLst>
              <a:ext uri="{FF2B5EF4-FFF2-40B4-BE49-F238E27FC236}">
                <a16:creationId xmlns:a16="http://schemas.microsoft.com/office/drawing/2014/main" id="{A4B25092-B257-E944-B67F-7FB0951DE3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1075" y="6127753"/>
            <a:ext cx="1306449" cy="586359"/>
          </a:xfrm>
          <a:prstGeom prst="rect">
            <a:avLst/>
          </a:prstGeom>
        </p:spPr>
      </p:pic>
      <p:pic>
        <p:nvPicPr>
          <p:cNvPr id="13" name="Picture 12">
            <a:extLst>
              <a:ext uri="{FF2B5EF4-FFF2-40B4-BE49-F238E27FC236}">
                <a16:creationId xmlns:a16="http://schemas.microsoft.com/office/drawing/2014/main" id="{7D5CB12B-58E2-CB45-BFED-CF4B675C7C1D}"/>
              </a:ext>
            </a:extLst>
          </p:cNvPr>
          <p:cNvPicPr>
            <a:picLocks noChangeAspect="1"/>
          </p:cNvPicPr>
          <p:nvPr/>
        </p:nvPicPr>
        <p:blipFill>
          <a:blip r:embed="rId4"/>
          <a:stretch>
            <a:fillRect/>
          </a:stretch>
        </p:blipFill>
        <p:spPr>
          <a:xfrm>
            <a:off x="334963" y="1725993"/>
            <a:ext cx="8424810" cy="3432165"/>
          </a:xfrm>
          <a:prstGeom prst="rect">
            <a:avLst/>
          </a:prstGeom>
        </p:spPr>
      </p:pic>
      <p:sp>
        <p:nvSpPr>
          <p:cNvPr id="14" name="TextBox 13">
            <a:extLst>
              <a:ext uri="{FF2B5EF4-FFF2-40B4-BE49-F238E27FC236}">
                <a16:creationId xmlns:a16="http://schemas.microsoft.com/office/drawing/2014/main" id="{FB2525D1-4D73-C644-9AA7-8392567F02CC}"/>
              </a:ext>
            </a:extLst>
          </p:cNvPr>
          <p:cNvSpPr txBox="1"/>
          <p:nvPr/>
        </p:nvSpPr>
        <p:spPr>
          <a:xfrm>
            <a:off x="8947059" y="1277314"/>
            <a:ext cx="2780165" cy="276999"/>
          </a:xfrm>
          <a:prstGeom prst="rect">
            <a:avLst/>
          </a:prstGeom>
          <a:solidFill>
            <a:schemeClr val="tx2"/>
          </a:solidFill>
        </p:spPr>
        <p:txBody>
          <a:bodyPr wrap="square" rtlCol="0">
            <a:spAutoFit/>
          </a:bodyPr>
          <a:lstStyle/>
          <a:p>
            <a:r>
              <a:rPr lang="en-US" sz="1200" dirty="0">
                <a:solidFill>
                  <a:schemeClr val="bg1"/>
                </a:solidFill>
              </a:rPr>
              <a:t>ISDA fallback rates</a:t>
            </a:r>
          </a:p>
        </p:txBody>
      </p:sp>
      <p:sp>
        <p:nvSpPr>
          <p:cNvPr id="15" name="TextBox 14">
            <a:extLst>
              <a:ext uri="{FF2B5EF4-FFF2-40B4-BE49-F238E27FC236}">
                <a16:creationId xmlns:a16="http://schemas.microsoft.com/office/drawing/2014/main" id="{30D12E36-2708-DA45-96C2-751C792731C2}"/>
              </a:ext>
            </a:extLst>
          </p:cNvPr>
          <p:cNvSpPr txBox="1"/>
          <p:nvPr/>
        </p:nvSpPr>
        <p:spPr>
          <a:xfrm>
            <a:off x="8947058" y="1555623"/>
            <a:ext cx="2780165" cy="830997"/>
          </a:xfrm>
          <a:prstGeom prst="rect">
            <a:avLst/>
          </a:prstGeom>
          <a:solidFill>
            <a:schemeClr val="bg1"/>
          </a:solidFill>
        </p:spPr>
        <p:txBody>
          <a:bodyPr wrap="square" rtlCol="0">
            <a:spAutoFit/>
          </a:bodyPr>
          <a:lstStyle/>
          <a:p>
            <a:r>
              <a:rPr lang="en-US" sz="1200" dirty="0"/>
              <a:t>Benchmark fallbacks are replacement rates that would apply to derivatives trades referencing a particular benchmark (LIBOR). </a:t>
            </a:r>
            <a:r>
              <a:rPr lang="en-US" sz="1200" dirty="0">
                <a:solidFill>
                  <a:sysClr val="windowText" lastClr="000000"/>
                </a:solidFill>
              </a:rPr>
              <a:t>Source: </a:t>
            </a:r>
            <a:r>
              <a:rPr lang="en-US" sz="1200" dirty="0">
                <a:solidFill>
                  <a:sysClr val="windowText" lastClr="000000"/>
                </a:solidFill>
                <a:hlinkClick r:id="rId5"/>
              </a:rPr>
              <a:t>ISDA</a:t>
            </a:r>
            <a:endParaRPr lang="en-US" sz="1200" dirty="0">
              <a:solidFill>
                <a:sysClr val="windowText" lastClr="000000"/>
              </a:solidFill>
            </a:endParaRPr>
          </a:p>
        </p:txBody>
      </p:sp>
      <p:sp>
        <p:nvSpPr>
          <p:cNvPr id="16" name="TextBox 15">
            <a:extLst>
              <a:ext uri="{FF2B5EF4-FFF2-40B4-BE49-F238E27FC236}">
                <a16:creationId xmlns:a16="http://schemas.microsoft.com/office/drawing/2014/main" id="{74BAD4A7-C77F-7D41-B4D3-CBB7B76F8B4A}"/>
              </a:ext>
            </a:extLst>
          </p:cNvPr>
          <p:cNvSpPr txBox="1"/>
          <p:nvPr/>
        </p:nvSpPr>
        <p:spPr>
          <a:xfrm>
            <a:off x="8947057" y="2608164"/>
            <a:ext cx="2780165" cy="276999"/>
          </a:xfrm>
          <a:prstGeom prst="rect">
            <a:avLst/>
          </a:prstGeom>
          <a:solidFill>
            <a:schemeClr val="tx2"/>
          </a:solidFill>
        </p:spPr>
        <p:txBody>
          <a:bodyPr wrap="square" rtlCol="0">
            <a:spAutoFit/>
          </a:bodyPr>
          <a:lstStyle/>
          <a:p>
            <a:r>
              <a:rPr lang="en-US" sz="1200" dirty="0">
                <a:solidFill>
                  <a:schemeClr val="bg1"/>
                </a:solidFill>
              </a:rPr>
              <a:t>Active conversion &amp; robust fallbacks</a:t>
            </a:r>
          </a:p>
        </p:txBody>
      </p:sp>
      <p:sp>
        <p:nvSpPr>
          <p:cNvPr id="17" name="TextBox 16">
            <a:extLst>
              <a:ext uri="{FF2B5EF4-FFF2-40B4-BE49-F238E27FC236}">
                <a16:creationId xmlns:a16="http://schemas.microsoft.com/office/drawing/2014/main" id="{B7ECF5AA-55C2-B643-9924-1AC7E4367CAC}"/>
              </a:ext>
            </a:extLst>
          </p:cNvPr>
          <p:cNvSpPr txBox="1"/>
          <p:nvPr/>
        </p:nvSpPr>
        <p:spPr>
          <a:xfrm>
            <a:off x="8947059" y="2885163"/>
            <a:ext cx="2780165" cy="1015663"/>
          </a:xfrm>
          <a:prstGeom prst="rect">
            <a:avLst/>
          </a:prstGeom>
          <a:solidFill>
            <a:schemeClr val="bg1"/>
          </a:solidFill>
        </p:spPr>
        <p:txBody>
          <a:bodyPr wrap="square" rtlCol="0">
            <a:spAutoFit/>
          </a:bodyPr>
          <a:lstStyle/>
          <a:p>
            <a:r>
              <a:rPr lang="en-US" sz="1200" dirty="0"/>
              <a:t>Complete active conversion of cash</a:t>
            </a:r>
          </a:p>
          <a:p>
            <a:r>
              <a:rPr lang="en-US" sz="1200" dirty="0"/>
              <a:t>products. Where active conversion is not possible for loans, ensure robust fallbacks are adopted</a:t>
            </a:r>
          </a:p>
          <a:p>
            <a:r>
              <a:rPr lang="en-US" sz="1200" dirty="0">
                <a:solidFill>
                  <a:sysClr val="windowText" lastClr="000000"/>
                </a:solidFill>
              </a:rPr>
              <a:t>Source: </a:t>
            </a:r>
            <a:r>
              <a:rPr lang="en-US" sz="1200" dirty="0">
                <a:solidFill>
                  <a:sysClr val="windowText" lastClr="000000"/>
                </a:solidFill>
                <a:hlinkClick r:id="rId6"/>
              </a:rPr>
              <a:t>Bank of England</a:t>
            </a:r>
            <a:endParaRPr lang="en-US" sz="1200" dirty="0">
              <a:solidFill>
                <a:sysClr val="windowText" lastClr="000000"/>
              </a:solidFill>
            </a:endParaRPr>
          </a:p>
        </p:txBody>
      </p:sp>
      <p:sp>
        <p:nvSpPr>
          <p:cNvPr id="18" name="TextBox 17">
            <a:extLst>
              <a:ext uri="{FF2B5EF4-FFF2-40B4-BE49-F238E27FC236}">
                <a16:creationId xmlns:a16="http://schemas.microsoft.com/office/drawing/2014/main" id="{20C0F55A-5142-874B-82BE-15D50662991A}"/>
              </a:ext>
            </a:extLst>
          </p:cNvPr>
          <p:cNvSpPr txBox="1"/>
          <p:nvPr/>
        </p:nvSpPr>
        <p:spPr>
          <a:xfrm>
            <a:off x="8947055" y="4092019"/>
            <a:ext cx="2780165" cy="276999"/>
          </a:xfrm>
          <a:prstGeom prst="rect">
            <a:avLst/>
          </a:prstGeom>
          <a:solidFill>
            <a:schemeClr val="tx2"/>
          </a:solidFill>
        </p:spPr>
        <p:txBody>
          <a:bodyPr wrap="square" rtlCol="0">
            <a:spAutoFit/>
          </a:bodyPr>
          <a:lstStyle/>
          <a:p>
            <a:r>
              <a:rPr lang="en-US" sz="1200" dirty="0">
                <a:solidFill>
                  <a:schemeClr val="bg1"/>
                </a:solidFill>
              </a:rPr>
              <a:t>5 March 2021 – FCA announcement</a:t>
            </a:r>
          </a:p>
        </p:txBody>
      </p:sp>
      <p:sp>
        <p:nvSpPr>
          <p:cNvPr id="19" name="TextBox 18">
            <a:extLst>
              <a:ext uri="{FF2B5EF4-FFF2-40B4-BE49-F238E27FC236}">
                <a16:creationId xmlns:a16="http://schemas.microsoft.com/office/drawing/2014/main" id="{7CCBAD6A-3F48-6249-94E6-85BC05538059}"/>
              </a:ext>
            </a:extLst>
          </p:cNvPr>
          <p:cNvSpPr txBox="1"/>
          <p:nvPr/>
        </p:nvSpPr>
        <p:spPr>
          <a:xfrm>
            <a:off x="8947057" y="4369018"/>
            <a:ext cx="2780165" cy="1754326"/>
          </a:xfrm>
          <a:prstGeom prst="rect">
            <a:avLst/>
          </a:prstGeom>
          <a:solidFill>
            <a:schemeClr val="bg1"/>
          </a:solidFill>
        </p:spPr>
        <p:txBody>
          <a:bodyPr wrap="square" rtlCol="0">
            <a:spAutoFit/>
          </a:bodyPr>
          <a:lstStyle/>
          <a:p>
            <a:r>
              <a:rPr lang="en-US" sz="1200" dirty="0"/>
              <a:t>FCA announcement on future cessation and loss of representativeness of the LIBOR benchmarks. Consequently, fallback spread adjustment published is fixed as of the date of the announcement for all euro, sterling, Swiss franc, US dollar and yen LIBOR settings. Source: </a:t>
            </a:r>
            <a:r>
              <a:rPr lang="en-US" sz="1200" dirty="0">
                <a:hlinkClick r:id="rId7"/>
              </a:rPr>
              <a:t>ISDA</a:t>
            </a:r>
            <a:endParaRPr lang="en-US" sz="1200" dirty="0"/>
          </a:p>
        </p:txBody>
      </p:sp>
    </p:spTree>
    <p:extLst>
      <p:ext uri="{BB962C8B-B14F-4D97-AF65-F5344CB8AC3E}">
        <p14:creationId xmlns:p14="http://schemas.microsoft.com/office/powerpoint/2010/main" val="309959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7920-5BED-2F42-98AC-99180A1E489B}"/>
              </a:ext>
            </a:extLst>
          </p:cNvPr>
          <p:cNvSpPr>
            <a:spLocks noGrp="1"/>
          </p:cNvSpPr>
          <p:nvPr>
            <p:ph type="title"/>
          </p:nvPr>
        </p:nvSpPr>
        <p:spPr>
          <a:xfrm>
            <a:off x="334963" y="338399"/>
            <a:ext cx="10477500" cy="430567"/>
          </a:xfrm>
        </p:spPr>
        <p:txBody>
          <a:bodyPr/>
          <a:lstStyle/>
          <a:p>
            <a:r>
              <a:rPr lang="en-US" dirty="0">
                <a:latin typeface="Arial"/>
                <a:cs typeface="Arial"/>
              </a:rPr>
              <a:t>Compounded </a:t>
            </a:r>
            <a:r>
              <a:rPr lang="en-US" dirty="0" err="1">
                <a:latin typeface="Arial"/>
                <a:cs typeface="Arial"/>
              </a:rPr>
              <a:t>realised</a:t>
            </a:r>
            <a:r>
              <a:rPr lang="en-US" dirty="0">
                <a:latin typeface="Arial"/>
                <a:cs typeface="Arial"/>
              </a:rPr>
              <a:t> rates</a:t>
            </a:r>
            <a:endParaRPr lang="en-US" dirty="0"/>
          </a:p>
        </p:txBody>
      </p:sp>
      <p:sp>
        <p:nvSpPr>
          <p:cNvPr id="3" name="Footer Placeholder 2">
            <a:extLst>
              <a:ext uri="{FF2B5EF4-FFF2-40B4-BE49-F238E27FC236}">
                <a16:creationId xmlns:a16="http://schemas.microsoft.com/office/drawing/2014/main" id="{38C1FAD3-1250-8840-A19D-2286DB46463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11" name="TextBox 10">
            <a:extLst>
              <a:ext uri="{FF2B5EF4-FFF2-40B4-BE49-F238E27FC236}">
                <a16:creationId xmlns:a16="http://schemas.microsoft.com/office/drawing/2014/main" id="{13D7BC3D-75DC-2D42-B6C6-5C6411CC852C}"/>
              </a:ext>
            </a:extLst>
          </p:cNvPr>
          <p:cNvSpPr txBox="1"/>
          <p:nvPr/>
        </p:nvSpPr>
        <p:spPr>
          <a:xfrm>
            <a:off x="8427679" y="2309089"/>
            <a:ext cx="2780165" cy="738664"/>
          </a:xfrm>
          <a:prstGeom prst="rect">
            <a:avLst/>
          </a:prstGeom>
          <a:solidFill>
            <a:schemeClr val="bg1"/>
          </a:solidFill>
        </p:spPr>
        <p:txBody>
          <a:bodyPr wrap="square" lIns="0" tIns="0" rIns="0" bIns="0" rtlCol="0">
            <a:spAutoFit/>
          </a:bodyPr>
          <a:lstStyle/>
          <a:p>
            <a:r>
              <a:rPr lang="en-US" sz="1200" dirty="0">
                <a:cs typeface="Arial" panose="020B0604020202020204" pitchFamily="34" charset="0"/>
              </a:rPr>
              <a:t>Open the </a:t>
            </a:r>
            <a:r>
              <a:rPr lang="en-US" sz="1200" b="1" dirty="0">
                <a:cs typeface="Arial" panose="020B0604020202020204" pitchFamily="34" charset="0"/>
              </a:rPr>
              <a:t>IBOR App </a:t>
            </a:r>
            <a:r>
              <a:rPr lang="en-US" sz="1200" dirty="0">
                <a:cs typeface="Arial" panose="020B0604020202020204" pitchFamily="34" charset="0"/>
              </a:rPr>
              <a:t>to download the Eikon for Excel spreadsheet from the Overview page </a:t>
            </a:r>
            <a:endParaRPr lang="it-IT" sz="1200" dirty="0">
              <a:cs typeface="Arial" panose="020B0604020202020204" pitchFamily="34" charset="0"/>
            </a:endParaRPr>
          </a:p>
          <a:p>
            <a:endParaRPr lang="en-US" sz="1200" dirty="0">
              <a:solidFill>
                <a:sysClr val="windowText" lastClr="000000"/>
              </a:solidFill>
            </a:endParaRPr>
          </a:p>
        </p:txBody>
      </p:sp>
      <p:sp>
        <p:nvSpPr>
          <p:cNvPr id="12" name="TextBox 11">
            <a:extLst>
              <a:ext uri="{FF2B5EF4-FFF2-40B4-BE49-F238E27FC236}">
                <a16:creationId xmlns:a16="http://schemas.microsoft.com/office/drawing/2014/main" id="{B7A992D3-610D-FA4A-9001-07FBB7B386B3}"/>
              </a:ext>
            </a:extLst>
          </p:cNvPr>
          <p:cNvSpPr txBox="1"/>
          <p:nvPr/>
        </p:nvSpPr>
        <p:spPr>
          <a:xfrm>
            <a:off x="8427679" y="3310052"/>
            <a:ext cx="2780165" cy="738664"/>
          </a:xfrm>
          <a:prstGeom prst="rect">
            <a:avLst/>
          </a:prstGeom>
          <a:solidFill>
            <a:schemeClr val="bg1"/>
          </a:solidFill>
        </p:spPr>
        <p:txBody>
          <a:bodyPr wrap="square" lIns="0" tIns="0" rIns="0" bIns="0" rtlCol="0">
            <a:spAutoFit/>
          </a:bodyPr>
          <a:lstStyle/>
          <a:p>
            <a:r>
              <a:rPr lang="en-US" sz="1200" dirty="0">
                <a:cs typeface="Arial" panose="020B0604020202020204" pitchFamily="34" charset="0"/>
              </a:rPr>
              <a:t>Calculate compounded </a:t>
            </a:r>
            <a:r>
              <a:rPr lang="en-US" sz="1200" dirty="0" err="1">
                <a:cs typeface="Arial" panose="020B0604020202020204" pitchFamily="34" charset="0"/>
              </a:rPr>
              <a:t>realised</a:t>
            </a:r>
            <a:r>
              <a:rPr lang="en-US" sz="1200" dirty="0">
                <a:cs typeface="Arial" panose="020B0604020202020204" pitchFamily="34" charset="0"/>
              </a:rPr>
              <a:t> rates for key RFR benchmarks for standard tenors (ON, 1W, 1M, 3M, 6M, 1Y) and broken dates.</a:t>
            </a:r>
          </a:p>
        </p:txBody>
      </p:sp>
      <p:sp>
        <p:nvSpPr>
          <p:cNvPr id="13" name="TextBox 12">
            <a:extLst>
              <a:ext uri="{FF2B5EF4-FFF2-40B4-BE49-F238E27FC236}">
                <a16:creationId xmlns:a16="http://schemas.microsoft.com/office/drawing/2014/main" id="{F378E0F5-A54D-0149-BBE2-BA0FD65E32EF}"/>
              </a:ext>
            </a:extLst>
          </p:cNvPr>
          <p:cNvSpPr txBox="1"/>
          <p:nvPr/>
        </p:nvSpPr>
        <p:spPr>
          <a:xfrm>
            <a:off x="8427679" y="4691406"/>
            <a:ext cx="2780165" cy="369332"/>
          </a:xfrm>
          <a:prstGeom prst="rect">
            <a:avLst/>
          </a:prstGeom>
          <a:solidFill>
            <a:schemeClr val="bg1"/>
          </a:solidFill>
        </p:spPr>
        <p:txBody>
          <a:bodyPr wrap="square" lIns="0" tIns="0" rIns="0" bIns="0" rtlCol="0">
            <a:spAutoFit/>
          </a:bodyPr>
          <a:lstStyle/>
          <a:p>
            <a:r>
              <a:rPr lang="en-US" sz="1200" dirty="0">
                <a:cs typeface="Arial" panose="020B0604020202020204" pitchFamily="34" charset="0"/>
              </a:rPr>
              <a:t>The lag values are calculated using both the "lookback" and "backward shift" </a:t>
            </a:r>
            <a:endParaRPr lang="en-US" sz="1200" dirty="0"/>
          </a:p>
        </p:txBody>
      </p:sp>
      <p:sp>
        <p:nvSpPr>
          <p:cNvPr id="14" name="TextBox 13">
            <a:extLst>
              <a:ext uri="{FF2B5EF4-FFF2-40B4-BE49-F238E27FC236}">
                <a16:creationId xmlns:a16="http://schemas.microsoft.com/office/drawing/2014/main" id="{CFBCBB31-48F7-7544-AFCC-A0B0F1313F5F}"/>
              </a:ext>
            </a:extLst>
          </p:cNvPr>
          <p:cNvSpPr txBox="1"/>
          <p:nvPr/>
        </p:nvSpPr>
        <p:spPr>
          <a:xfrm>
            <a:off x="1193606" y="6596244"/>
            <a:ext cx="0" cy="0"/>
          </a:xfrm>
          <a:prstGeom prst="rect">
            <a:avLst/>
          </a:prstGeom>
          <a:noFill/>
        </p:spPr>
        <p:txBody>
          <a:bodyPr wrap="none" lIns="0" tIns="0" rIns="0" bIns="0" rtlCol="0">
            <a:noAutofit/>
          </a:bodyPr>
          <a:lstStyle/>
          <a:p>
            <a:pPr algn="l"/>
            <a:endParaRPr lang="en-US" sz="1400" dirty="0">
              <a:latin typeface="Proxima Nova" panose="02000506030000020004" pitchFamily="2" charset="0"/>
            </a:endParaRPr>
          </a:p>
        </p:txBody>
      </p:sp>
      <p:pic>
        <p:nvPicPr>
          <p:cNvPr id="8" name="Picture 7">
            <a:extLst>
              <a:ext uri="{FF2B5EF4-FFF2-40B4-BE49-F238E27FC236}">
                <a16:creationId xmlns:a16="http://schemas.microsoft.com/office/drawing/2014/main" id="{D7367810-C2E8-274E-9064-19C38E431145}"/>
              </a:ext>
            </a:extLst>
          </p:cNvPr>
          <p:cNvPicPr>
            <a:picLocks noChangeAspect="1"/>
          </p:cNvPicPr>
          <p:nvPr/>
        </p:nvPicPr>
        <p:blipFill>
          <a:blip r:embed="rId3"/>
          <a:stretch>
            <a:fillRect/>
          </a:stretch>
        </p:blipFill>
        <p:spPr>
          <a:xfrm>
            <a:off x="949440" y="1637828"/>
            <a:ext cx="6768661" cy="4371064"/>
          </a:xfrm>
          <a:prstGeom prst="rect">
            <a:avLst/>
          </a:prstGeom>
          <a:ln>
            <a:noFill/>
          </a:ln>
          <a:effectLst/>
        </p:spPr>
      </p:pic>
    </p:spTree>
    <p:extLst>
      <p:ext uri="{BB962C8B-B14F-4D97-AF65-F5344CB8AC3E}">
        <p14:creationId xmlns:p14="http://schemas.microsoft.com/office/powerpoint/2010/main" val="82055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93B5-E884-BC44-A3C6-EB3BAE7C000C}"/>
              </a:ext>
            </a:extLst>
          </p:cNvPr>
          <p:cNvSpPr>
            <a:spLocks noGrp="1"/>
          </p:cNvSpPr>
          <p:nvPr>
            <p:ph type="title"/>
          </p:nvPr>
        </p:nvSpPr>
        <p:spPr/>
        <p:txBody>
          <a:bodyPr/>
          <a:lstStyle/>
          <a:p>
            <a:r>
              <a:rPr lang="en-US" dirty="0">
                <a:latin typeface="Arial"/>
                <a:cs typeface="Arial"/>
              </a:rPr>
              <a:t>IBOR reform – Refinitiv benchmarks</a:t>
            </a:r>
            <a:endParaRPr lang="en-US" dirty="0"/>
          </a:p>
        </p:txBody>
      </p:sp>
      <p:sp>
        <p:nvSpPr>
          <p:cNvPr id="7" name="Content Placeholder 6">
            <a:extLst>
              <a:ext uri="{FF2B5EF4-FFF2-40B4-BE49-F238E27FC236}">
                <a16:creationId xmlns:a16="http://schemas.microsoft.com/office/drawing/2014/main" id="{752771E9-A977-B648-8DAC-737DE3D628D8}"/>
              </a:ext>
            </a:extLst>
          </p:cNvPr>
          <p:cNvSpPr>
            <a:spLocks noGrp="1"/>
          </p:cNvSpPr>
          <p:nvPr>
            <p:ph sz="quarter" idx="15"/>
          </p:nvPr>
        </p:nvSpPr>
        <p:spPr>
          <a:xfrm>
            <a:off x="8437038" y="2048708"/>
            <a:ext cx="3420000" cy="4109961"/>
          </a:xfrm>
        </p:spPr>
        <p:txBody>
          <a:bodyPr/>
          <a:lstStyle/>
          <a:p>
            <a:pPr marL="173038" indent="-173038">
              <a:buFont typeface="System Font Regular"/>
              <a:buChar char="–"/>
            </a:pPr>
            <a:r>
              <a:rPr lang="en-GB" sz="1200" b="0" dirty="0">
                <a:solidFill>
                  <a:schemeClr val="tx1"/>
                </a:solidFill>
                <a:latin typeface="+mn-lt"/>
              </a:rPr>
              <a:t>The ARRC have issued recommended fallback language specifying the preferred rate(s) that should be used</a:t>
            </a:r>
            <a:endParaRPr lang="en-GB" sz="1200" b="0" dirty="0">
              <a:latin typeface="+mn-lt"/>
            </a:endParaRPr>
          </a:p>
          <a:p>
            <a:pPr marL="173038" indent="-173038">
              <a:buFont typeface="System Font Regular"/>
              <a:buChar char="–"/>
            </a:pPr>
            <a:r>
              <a:rPr lang="en-GB" sz="1200" b="0" dirty="0">
                <a:solidFill>
                  <a:schemeClr val="tx1"/>
                </a:solidFill>
                <a:latin typeface="+mn-lt"/>
              </a:rPr>
              <a:t>The ARRC’s recommended fallback language is implemented through the Refinitiv USD IBOR Cash Fallbacks</a:t>
            </a:r>
          </a:p>
          <a:p>
            <a:pPr marL="173038" indent="-173038">
              <a:buFont typeface="System Font Regular"/>
              <a:buChar char="–"/>
            </a:pPr>
            <a:r>
              <a:rPr lang="en-US" sz="1200" dirty="0">
                <a:latin typeface="+mn-lt"/>
              </a:rPr>
              <a:t>Refinitiv are the sole benchmark administrator selected by the ARRC </a:t>
            </a:r>
            <a:br>
              <a:rPr lang="en-US" sz="1200" dirty="0">
                <a:latin typeface="+mn-lt"/>
              </a:rPr>
            </a:br>
            <a:r>
              <a:rPr lang="en-US" sz="1200" dirty="0">
                <a:latin typeface="+mn-lt"/>
              </a:rPr>
              <a:t>to produce these rates</a:t>
            </a:r>
          </a:p>
          <a:p>
            <a:pPr marL="173038" indent="-173038">
              <a:buFont typeface="System Font Regular"/>
              <a:buChar char="–"/>
            </a:pPr>
            <a:r>
              <a:rPr lang="en-US" sz="1200" b="0" dirty="0">
                <a:solidFill>
                  <a:schemeClr val="tx1"/>
                </a:solidFill>
                <a:latin typeface="+mn-lt"/>
              </a:rPr>
              <a:t>Refinitiv USD IBOR Institutional Cash Fallbacks are production benchmarks for use in financial and non-financial corporate contracts</a:t>
            </a:r>
          </a:p>
        </p:txBody>
      </p:sp>
      <p:sp>
        <p:nvSpPr>
          <p:cNvPr id="12" name="TextBox 11">
            <a:extLst>
              <a:ext uri="{FF2B5EF4-FFF2-40B4-BE49-F238E27FC236}">
                <a16:creationId xmlns:a16="http://schemas.microsoft.com/office/drawing/2014/main" id="{E55B65D2-0F25-A149-B71A-E6E3567F8693}"/>
              </a:ext>
            </a:extLst>
          </p:cNvPr>
          <p:cNvSpPr txBox="1"/>
          <p:nvPr/>
        </p:nvSpPr>
        <p:spPr>
          <a:xfrm>
            <a:off x="6649517" y="2772461"/>
            <a:ext cx="0" cy="0"/>
          </a:xfrm>
          <a:prstGeom prst="rect">
            <a:avLst/>
          </a:prstGeom>
          <a:noFill/>
        </p:spPr>
        <p:txBody>
          <a:bodyPr wrap="none" lIns="0" tIns="0" rIns="0" bIns="0" rtlCol="0">
            <a:noAutofit/>
          </a:bodyPr>
          <a:lstStyle/>
          <a:p>
            <a:pPr algn="l"/>
            <a:endParaRPr lang="en-US" sz="1400" dirty="0">
              <a:latin typeface="Proxima Nova" panose="02000506030000020004" pitchFamily="2" charset="0"/>
            </a:endParaRPr>
          </a:p>
        </p:txBody>
      </p:sp>
      <p:sp>
        <p:nvSpPr>
          <p:cNvPr id="19" name="Rectangle: Rounded Corners 24">
            <a:extLst>
              <a:ext uri="{FF2B5EF4-FFF2-40B4-BE49-F238E27FC236}">
                <a16:creationId xmlns:a16="http://schemas.microsoft.com/office/drawing/2014/main" id="{6C52E1C3-002C-DB48-9DC6-FB2A9FE17DE8}"/>
              </a:ext>
            </a:extLst>
          </p:cNvPr>
          <p:cNvSpPr/>
          <p:nvPr/>
        </p:nvSpPr>
        <p:spPr>
          <a:xfrm>
            <a:off x="8437038" y="1507875"/>
            <a:ext cx="3390994" cy="4156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a:solidFill>
                  <a:schemeClr val="tx1"/>
                </a:solidFill>
              </a:rPr>
              <a:t>USD IBOR cash </a:t>
            </a:r>
            <a:r>
              <a:rPr lang="it-IT" sz="1400" b="1" dirty="0" err="1">
                <a:solidFill>
                  <a:schemeClr val="tx1"/>
                </a:solidFill>
              </a:rPr>
              <a:t>fallbacks</a:t>
            </a:r>
            <a:endParaRPr lang="it-IT" sz="1400" b="1" dirty="0">
              <a:solidFill>
                <a:schemeClr val="tx1"/>
              </a:solidFill>
            </a:endParaRPr>
          </a:p>
        </p:txBody>
      </p:sp>
      <p:cxnSp>
        <p:nvCxnSpPr>
          <p:cNvPr id="20" name="Straight Connector 19">
            <a:extLst>
              <a:ext uri="{FF2B5EF4-FFF2-40B4-BE49-F238E27FC236}">
                <a16:creationId xmlns:a16="http://schemas.microsoft.com/office/drawing/2014/main" id="{D21C781A-CFA8-2E4D-995E-5BFFF386EAE8}"/>
              </a:ext>
            </a:extLst>
          </p:cNvPr>
          <p:cNvCxnSpPr>
            <a:cxnSpLocks/>
          </p:cNvCxnSpPr>
          <p:nvPr/>
        </p:nvCxnSpPr>
        <p:spPr>
          <a:xfrm>
            <a:off x="8437038" y="1894231"/>
            <a:ext cx="3406271"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sp>
        <p:nvSpPr>
          <p:cNvPr id="26" name="Rectangle: Rounded Corners 24">
            <a:extLst>
              <a:ext uri="{FF2B5EF4-FFF2-40B4-BE49-F238E27FC236}">
                <a16:creationId xmlns:a16="http://schemas.microsoft.com/office/drawing/2014/main" id="{2AC41B00-0D1B-D14B-B258-4C12BAEBA659}"/>
              </a:ext>
            </a:extLst>
          </p:cNvPr>
          <p:cNvSpPr/>
          <p:nvPr/>
        </p:nvSpPr>
        <p:spPr>
          <a:xfrm>
            <a:off x="4395560" y="1507875"/>
            <a:ext cx="3390994" cy="4156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a:solidFill>
                  <a:schemeClr val="tx1"/>
                </a:solidFill>
              </a:rPr>
              <a:t>Tokyo swap </a:t>
            </a:r>
            <a:r>
              <a:rPr lang="it-IT" sz="1400" b="1" dirty="0" err="1">
                <a:solidFill>
                  <a:schemeClr val="tx1"/>
                </a:solidFill>
              </a:rPr>
              <a:t>rates</a:t>
            </a:r>
            <a:endParaRPr lang="it-IT" sz="1400" b="1" dirty="0">
              <a:solidFill>
                <a:schemeClr val="tx1"/>
              </a:solidFill>
            </a:endParaRPr>
          </a:p>
        </p:txBody>
      </p:sp>
      <p:sp>
        <p:nvSpPr>
          <p:cNvPr id="30" name="Rectangle: Rounded Corners 24">
            <a:extLst>
              <a:ext uri="{FF2B5EF4-FFF2-40B4-BE49-F238E27FC236}">
                <a16:creationId xmlns:a16="http://schemas.microsoft.com/office/drawing/2014/main" id="{77E4010E-6E60-1B41-8F23-A750AA00F8A3}"/>
              </a:ext>
            </a:extLst>
          </p:cNvPr>
          <p:cNvSpPr/>
          <p:nvPr/>
        </p:nvSpPr>
        <p:spPr>
          <a:xfrm>
            <a:off x="334962" y="1507875"/>
            <a:ext cx="3390994" cy="4156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it-IT" sz="1400" b="1" dirty="0" err="1">
                <a:solidFill>
                  <a:schemeClr val="tx1"/>
                </a:solidFill>
              </a:rPr>
              <a:t>Term</a:t>
            </a:r>
            <a:r>
              <a:rPr lang="it-IT" sz="1400" b="1" dirty="0">
                <a:solidFill>
                  <a:schemeClr val="tx1"/>
                </a:solidFill>
              </a:rPr>
              <a:t> SONIA</a:t>
            </a:r>
          </a:p>
        </p:txBody>
      </p:sp>
      <p:cxnSp>
        <p:nvCxnSpPr>
          <p:cNvPr id="33" name="Straight Connector 32">
            <a:extLst>
              <a:ext uri="{FF2B5EF4-FFF2-40B4-BE49-F238E27FC236}">
                <a16:creationId xmlns:a16="http://schemas.microsoft.com/office/drawing/2014/main" id="{AF847AD0-5E2B-3C46-A2CC-E3C7E2345856}"/>
              </a:ext>
            </a:extLst>
          </p:cNvPr>
          <p:cNvCxnSpPr>
            <a:cxnSpLocks/>
          </p:cNvCxnSpPr>
          <p:nvPr/>
        </p:nvCxnSpPr>
        <p:spPr>
          <a:xfrm>
            <a:off x="4395560" y="1894231"/>
            <a:ext cx="3406271"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6ED5B9-7CDF-5143-852F-21FBB4CE5033}"/>
              </a:ext>
            </a:extLst>
          </p:cNvPr>
          <p:cNvCxnSpPr>
            <a:cxnSpLocks/>
          </p:cNvCxnSpPr>
          <p:nvPr/>
        </p:nvCxnSpPr>
        <p:spPr>
          <a:xfrm>
            <a:off x="334962" y="1894231"/>
            <a:ext cx="3406271" cy="0"/>
          </a:xfrm>
          <a:prstGeom prst="line">
            <a:avLst/>
          </a:prstGeom>
          <a:ln w="38100">
            <a:solidFill>
              <a:srgbClr val="001EFF"/>
            </a:solidFill>
          </a:ln>
        </p:spPr>
        <p:style>
          <a:lnRef idx="1">
            <a:schemeClr val="accent1"/>
          </a:lnRef>
          <a:fillRef idx="0">
            <a:schemeClr val="accent1"/>
          </a:fillRef>
          <a:effectRef idx="0">
            <a:schemeClr val="accent1"/>
          </a:effectRef>
          <a:fontRef idx="minor">
            <a:schemeClr val="tx1"/>
          </a:fontRef>
        </p:style>
      </p:cxnSp>
      <p:sp>
        <p:nvSpPr>
          <p:cNvPr id="35" name="Content Placeholder 6">
            <a:extLst>
              <a:ext uri="{FF2B5EF4-FFF2-40B4-BE49-F238E27FC236}">
                <a16:creationId xmlns:a16="http://schemas.microsoft.com/office/drawing/2014/main" id="{230E4FB8-360D-0B48-B4D2-F245ADDADB4D}"/>
              </a:ext>
            </a:extLst>
          </p:cNvPr>
          <p:cNvSpPr txBox="1">
            <a:spLocks/>
          </p:cNvSpPr>
          <p:nvPr/>
        </p:nvSpPr>
        <p:spPr>
          <a:xfrm>
            <a:off x="334962" y="2048708"/>
            <a:ext cx="3420000" cy="410996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6350"/>
            <a:r>
              <a:rPr lang="en-US" sz="1200" dirty="0"/>
              <a:t>The Refinitiv Term SONIA leverages our extensive experience in administering benchmarks to create a GBP forward looking term risk-free rate, published prior to noon </a:t>
            </a:r>
            <a:br>
              <a:rPr lang="en-US" sz="1200" dirty="0"/>
            </a:br>
            <a:r>
              <a:rPr lang="en-US" sz="1200" dirty="0"/>
              <a:t>on a daily basis </a:t>
            </a:r>
          </a:p>
          <a:p>
            <a:pPr marL="173038" indent="-173038">
              <a:buFont typeface="System Font Regular"/>
              <a:buChar char="–"/>
            </a:pPr>
            <a:r>
              <a:rPr lang="en-US" sz="1200" b="0" dirty="0">
                <a:solidFill>
                  <a:schemeClr val="tx1"/>
                </a:solidFill>
                <a:ea typeface="+mn-lt"/>
                <a:cs typeface="+mn-lt"/>
              </a:rPr>
              <a:t>The Refinitiv Term SONIA benchmark is a forward-looking, risk-free reference rate available in 1-month, 3-month, 6-month and </a:t>
            </a:r>
            <a:br>
              <a:rPr lang="en-US" sz="1200" b="0" dirty="0">
                <a:solidFill>
                  <a:schemeClr val="tx1"/>
                </a:solidFill>
                <a:ea typeface="+mn-lt"/>
                <a:cs typeface="+mn-lt"/>
              </a:rPr>
            </a:br>
            <a:r>
              <a:rPr lang="en-US" sz="1200" b="0" dirty="0">
                <a:solidFill>
                  <a:schemeClr val="tx1"/>
                </a:solidFill>
                <a:ea typeface="+mn-lt"/>
                <a:cs typeface="+mn-lt"/>
              </a:rPr>
              <a:t>12-month tenors denominated in sterling </a:t>
            </a:r>
            <a:br>
              <a:rPr lang="en-US" sz="1200" b="0" dirty="0">
                <a:solidFill>
                  <a:schemeClr val="tx1"/>
                </a:solidFill>
                <a:ea typeface="+mn-lt"/>
                <a:cs typeface="+mn-lt"/>
              </a:rPr>
            </a:br>
            <a:r>
              <a:rPr lang="en-US" sz="1200" b="0" dirty="0">
                <a:solidFill>
                  <a:schemeClr val="tx1"/>
                </a:solidFill>
                <a:ea typeface="+mn-lt"/>
                <a:cs typeface="+mn-lt"/>
              </a:rPr>
              <a:t>and designed to be an alternative to LIBOR</a:t>
            </a:r>
          </a:p>
          <a:p>
            <a:pPr marL="173038" indent="-173038">
              <a:buFont typeface="System Font Regular"/>
              <a:buChar char="–"/>
            </a:pPr>
            <a:r>
              <a:rPr lang="en-US" sz="1200" b="0" dirty="0">
                <a:solidFill>
                  <a:schemeClr val="tx1"/>
                </a:solidFill>
                <a:ea typeface="+mn-lt"/>
                <a:cs typeface="+mn-lt"/>
              </a:rPr>
              <a:t>The underlying input data is sourced from a variety of providers and processed under a waterfall methodology, allowing Refinitiv to publish the rate in even the most challenging market conditions</a:t>
            </a:r>
            <a:endParaRPr lang="en-US" sz="1100" b="0" dirty="0">
              <a:solidFill>
                <a:schemeClr val="tx1"/>
              </a:solidFill>
            </a:endParaRPr>
          </a:p>
          <a:p>
            <a:pPr marL="173038" indent="-173038">
              <a:buFont typeface="System Font Regular"/>
              <a:buChar char="–"/>
            </a:pPr>
            <a:r>
              <a:rPr lang="en-US" sz="1200" b="0" dirty="0">
                <a:solidFill>
                  <a:schemeClr val="tx1"/>
                </a:solidFill>
              </a:rPr>
              <a:t>Refinitiv Term SONIA is a readily available </a:t>
            </a:r>
            <a:br>
              <a:rPr lang="en-US" sz="1200" b="0" dirty="0">
                <a:solidFill>
                  <a:schemeClr val="tx1"/>
                </a:solidFill>
              </a:rPr>
            </a:br>
            <a:r>
              <a:rPr lang="en-US" sz="1200" b="0" dirty="0">
                <a:solidFill>
                  <a:schemeClr val="tx1"/>
                </a:solidFill>
              </a:rPr>
              <a:t>data benchmark subject to the UK Benchmark Regulation</a:t>
            </a:r>
          </a:p>
          <a:p>
            <a:pPr marL="173038" indent="-173038"/>
            <a:endParaRPr lang="en-US" sz="1100" b="0" dirty="0">
              <a:solidFill>
                <a:schemeClr val="tx1"/>
              </a:solidFill>
              <a:cs typeface="Arial" panose="020B0604020202020204"/>
            </a:endParaRPr>
          </a:p>
          <a:p>
            <a:pPr marL="173038" indent="-173038">
              <a:buFont typeface="Arial" panose="020B0604020202020204" pitchFamily="34" charset="0"/>
              <a:buChar char="•"/>
            </a:pPr>
            <a:endParaRPr lang="it-IT" sz="1100" b="0" dirty="0">
              <a:solidFill>
                <a:schemeClr val="tx1"/>
              </a:solidFill>
              <a:cs typeface="Arial" panose="020B0604020202020204"/>
            </a:endParaRPr>
          </a:p>
          <a:p>
            <a:pPr marL="173038" indent="-173038"/>
            <a:endParaRPr lang="it-IT" sz="1000" b="0" dirty="0">
              <a:solidFill>
                <a:schemeClr val="tx1"/>
              </a:solidFill>
              <a:cs typeface="Arial" panose="020B0604020202020204"/>
              <a:hlinkClick r:id="rId3">
                <a:extLst>
                  <a:ext uri="{A12FA001-AC4F-418D-AE19-62706E023703}">
                    <ahyp:hlinkClr xmlns:ahyp="http://schemas.microsoft.com/office/drawing/2018/hyperlinkcolor" val="tx"/>
                  </a:ext>
                </a:extLst>
              </a:hlinkClick>
            </a:endParaRPr>
          </a:p>
        </p:txBody>
      </p:sp>
      <p:sp>
        <p:nvSpPr>
          <p:cNvPr id="37" name="Content Placeholder 6">
            <a:extLst>
              <a:ext uri="{FF2B5EF4-FFF2-40B4-BE49-F238E27FC236}">
                <a16:creationId xmlns:a16="http://schemas.microsoft.com/office/drawing/2014/main" id="{EA54E246-8A20-4943-AF88-2296501879D7}"/>
              </a:ext>
            </a:extLst>
          </p:cNvPr>
          <p:cNvSpPr txBox="1">
            <a:spLocks/>
          </p:cNvSpPr>
          <p:nvPr/>
        </p:nvSpPr>
        <p:spPr>
          <a:xfrm>
            <a:off x="4395560" y="2048708"/>
            <a:ext cx="3420000" cy="410996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buFont typeface="System Font Regular"/>
              <a:buChar char="–"/>
            </a:pPr>
            <a:r>
              <a:rPr lang="en-GB" sz="1200" b="0" dirty="0">
                <a:solidFill>
                  <a:schemeClr val="tx1"/>
                </a:solidFill>
                <a:latin typeface="+mn-lt"/>
              </a:rPr>
              <a:t>Tokyo Swap Rate (TSR) is a Japanese yen (JPY) interest rate swap (IRS) benchmark family that measure the fixed leg of a swap </a:t>
            </a:r>
            <a:br>
              <a:rPr lang="en-GB" sz="1200" b="0" dirty="0">
                <a:solidFill>
                  <a:schemeClr val="tx1"/>
                </a:solidFill>
                <a:latin typeface="+mn-lt"/>
              </a:rPr>
            </a:br>
            <a:r>
              <a:rPr lang="en-GB" sz="1200" b="0" dirty="0">
                <a:solidFill>
                  <a:schemeClr val="tx1"/>
                </a:solidFill>
                <a:latin typeface="+mn-lt"/>
              </a:rPr>
              <a:t>and comprises of two types of benchmarks</a:t>
            </a:r>
          </a:p>
          <a:p>
            <a:pPr marL="353038" lvl="2" indent="-173038">
              <a:buFont typeface="Arial" panose="020B0604020202020204" pitchFamily="34" charset="0"/>
              <a:buChar char="‒"/>
              <a:tabLst>
                <a:tab pos="395288" algn="l"/>
              </a:tabLst>
            </a:pPr>
            <a:r>
              <a:rPr lang="en-GB" sz="1200" dirty="0"/>
              <a:t>JPY LIBOR (six-month) swaps with tenors from 1-year to 40-years </a:t>
            </a:r>
          </a:p>
          <a:p>
            <a:pPr marL="353038" lvl="2" indent="-173038">
              <a:buFont typeface="Arial" panose="020B0604020202020204" pitchFamily="34" charset="0"/>
              <a:buChar char="‒"/>
              <a:tabLst>
                <a:tab pos="395288" algn="l"/>
              </a:tabLst>
            </a:pPr>
            <a:r>
              <a:rPr lang="en-GB" sz="1200" dirty="0"/>
              <a:t>TIBOR (six-month) swaps with tenors</a:t>
            </a:r>
          </a:p>
          <a:p>
            <a:pPr marL="173038" indent="-173038">
              <a:buFont typeface="System Font Regular"/>
              <a:buChar char="–"/>
            </a:pPr>
            <a:r>
              <a:rPr lang="en-GB" sz="1200" dirty="0">
                <a:latin typeface="+mn-lt"/>
              </a:rPr>
              <a:t>Refinitiv to introduce two new versions </a:t>
            </a:r>
            <a:br>
              <a:rPr lang="en-GB" sz="1200" dirty="0">
                <a:latin typeface="+mn-lt"/>
              </a:rPr>
            </a:br>
            <a:r>
              <a:rPr lang="en-GB" sz="1200" dirty="0">
                <a:latin typeface="+mn-lt"/>
              </a:rPr>
              <a:t>of the Tokyo Swap Rate</a:t>
            </a:r>
          </a:p>
          <a:p>
            <a:pPr marL="351450" lvl="2" indent="-171450">
              <a:lnSpc>
                <a:spcPct val="110000"/>
              </a:lnSpc>
            </a:pPr>
            <a:r>
              <a:rPr lang="en-GB" sz="1200" dirty="0"/>
              <a:t>TONA version - designed to support new market conventions </a:t>
            </a:r>
          </a:p>
          <a:p>
            <a:pPr marL="351450" lvl="2" indent="-171450">
              <a:lnSpc>
                <a:spcPct val="110000"/>
              </a:lnSpc>
            </a:pPr>
            <a:r>
              <a:rPr lang="en-GB" sz="1200" dirty="0"/>
              <a:t>JPY LIBOR TSR fallback version</a:t>
            </a:r>
          </a:p>
          <a:p>
            <a:pPr marL="173038" indent="-173038">
              <a:buFont typeface="System Font Regular"/>
              <a:buChar char="–"/>
            </a:pPr>
            <a:r>
              <a:rPr lang="en-US" sz="1200" b="0" dirty="0">
                <a:solidFill>
                  <a:schemeClr val="tx1"/>
                </a:solidFill>
                <a:latin typeface="+mn-lt"/>
              </a:rPr>
              <a:t>Tokyo Swap Rate (for swaps referencing TONA) is a production benchmark administered by Refinitiv Benchmark Services (UK) Limited (RBSL) in compliance with the UK Benchmark Regulation and can be used in financial contracts</a:t>
            </a:r>
          </a:p>
          <a:p>
            <a:pPr marL="173038" indent="-173038"/>
            <a:endParaRPr lang="it-IT" sz="1200" b="0" dirty="0">
              <a:solidFill>
                <a:schemeClr val="tx1"/>
              </a:solidFill>
              <a:latin typeface="+mn-lt"/>
              <a:cs typeface="Arial" panose="020B0604020202020204"/>
              <a:hlinkClick r:id="rId3">
                <a:extLst>
                  <a:ext uri="{A12FA001-AC4F-418D-AE19-62706E023703}">
                    <ahyp:hlinkClr xmlns:ahyp="http://schemas.microsoft.com/office/drawing/2018/hyperlinkcolor" val="tx"/>
                  </a:ext>
                </a:extLst>
              </a:hlinkClick>
            </a:endParaRPr>
          </a:p>
        </p:txBody>
      </p:sp>
      <p:sp>
        <p:nvSpPr>
          <p:cNvPr id="3" name="Footer Placeholder 2">
            <a:extLst>
              <a:ext uri="{FF2B5EF4-FFF2-40B4-BE49-F238E27FC236}">
                <a16:creationId xmlns:a16="http://schemas.microsoft.com/office/drawing/2014/main" id="{7485AB0D-6A89-F846-8ECF-42E41F5DD67D}"/>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Tree>
    <p:extLst>
      <p:ext uri="{BB962C8B-B14F-4D97-AF65-F5344CB8AC3E}">
        <p14:creationId xmlns:p14="http://schemas.microsoft.com/office/powerpoint/2010/main" val="22319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GB" dirty="0"/>
              <a:t>Exclusive LIBOR transition news</a:t>
            </a: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pPr lvl="0"/>
            <a:r>
              <a:rPr lang="en-US" b="1" dirty="0">
                <a:solidFill>
                  <a:srgbClr val="000000"/>
                </a:solidFill>
              </a:rPr>
              <a:t>Browse </a:t>
            </a:r>
            <a:r>
              <a:rPr lang="en-US" b="1" dirty="0">
                <a:solidFill>
                  <a:schemeClr val="tx2"/>
                </a:solidFill>
              </a:rPr>
              <a:t>Reuters News </a:t>
            </a:r>
            <a:r>
              <a:rPr lang="en-US" b="1" dirty="0">
                <a:solidFill>
                  <a:srgbClr val="000000"/>
                </a:solidFill>
              </a:rPr>
              <a:t>and </a:t>
            </a:r>
            <a:r>
              <a:rPr lang="en-US" b="1" dirty="0">
                <a:solidFill>
                  <a:schemeClr val="tx2"/>
                </a:solidFill>
              </a:rPr>
              <a:t>IFR</a:t>
            </a:r>
            <a:r>
              <a:rPr lang="en-US" b="1" dirty="0">
                <a:solidFill>
                  <a:srgbClr val="000000"/>
                </a:solidFill>
              </a:rPr>
              <a:t> to find the latest information on LIBOR transition and new RFRs</a:t>
            </a:r>
          </a:p>
          <a:p>
            <a:endParaRPr lang="en-US" b="1" dirty="0"/>
          </a:p>
        </p:txBody>
      </p:sp>
      <p:sp>
        <p:nvSpPr>
          <p:cNvPr id="10" name="Rectangle 9">
            <a:extLst>
              <a:ext uri="{FF2B5EF4-FFF2-40B4-BE49-F238E27FC236}">
                <a16:creationId xmlns:a16="http://schemas.microsoft.com/office/drawing/2014/main" id="{0242154B-6E40-FE4E-80FE-3B26AF878CC6}"/>
              </a:ext>
            </a:extLst>
          </p:cNvPr>
          <p:cNvSpPr/>
          <p:nvPr/>
        </p:nvSpPr>
        <p:spPr>
          <a:xfrm>
            <a:off x="334963" y="1242133"/>
            <a:ext cx="5249159" cy="369332"/>
          </a:xfrm>
          <a:prstGeom prst="rect">
            <a:avLst/>
          </a:prstGeom>
        </p:spPr>
        <p:txBody>
          <a:bodyPr wrap="square" lIns="0" tIns="0" rIns="0" bIns="0">
            <a:spAutoFit/>
          </a:bodyPr>
          <a:lstStyle/>
          <a:p>
            <a:r>
              <a:rPr lang="en-US" sz="1200" dirty="0"/>
              <a:t>Click </a:t>
            </a:r>
            <a:r>
              <a:rPr lang="en-US" sz="1200" b="1" dirty="0"/>
              <a:t>Pop Up from the </a:t>
            </a:r>
            <a:r>
              <a:rPr lang="en-US" sz="1200" b="1" dirty="0" err="1"/>
              <a:t>Ibor</a:t>
            </a:r>
            <a:r>
              <a:rPr lang="en-US" sz="1200" b="1" dirty="0"/>
              <a:t> App </a:t>
            </a:r>
            <a:r>
              <a:rPr lang="en-US" sz="1200" dirty="0"/>
              <a:t>to see the News, set up an Alert, save it to your Workspace...</a:t>
            </a:r>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8</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pic>
        <p:nvPicPr>
          <p:cNvPr id="18" name="Picture 17">
            <a:extLst>
              <a:ext uri="{FF2B5EF4-FFF2-40B4-BE49-F238E27FC236}">
                <a16:creationId xmlns:a16="http://schemas.microsoft.com/office/drawing/2014/main" id="{17177B6D-226F-9F4C-B9A7-F24DFF5887AF}"/>
              </a:ext>
            </a:extLst>
          </p:cNvPr>
          <p:cNvPicPr>
            <a:picLocks noChangeAspect="1"/>
          </p:cNvPicPr>
          <p:nvPr/>
        </p:nvPicPr>
        <p:blipFill>
          <a:blip r:embed="rId5"/>
          <a:stretch>
            <a:fillRect/>
          </a:stretch>
        </p:blipFill>
        <p:spPr>
          <a:xfrm>
            <a:off x="6096000" y="1631270"/>
            <a:ext cx="5598311" cy="4252127"/>
          </a:xfrm>
          <a:prstGeom prst="rect">
            <a:avLst/>
          </a:prstGeom>
        </p:spPr>
      </p:pic>
      <p:grpSp>
        <p:nvGrpSpPr>
          <p:cNvPr id="21" name="Group 20">
            <a:extLst>
              <a:ext uri="{FF2B5EF4-FFF2-40B4-BE49-F238E27FC236}">
                <a16:creationId xmlns:a16="http://schemas.microsoft.com/office/drawing/2014/main" id="{CF117829-2435-A14E-AD54-D84BF2BE8889}"/>
              </a:ext>
            </a:extLst>
          </p:cNvPr>
          <p:cNvGrpSpPr/>
          <p:nvPr/>
        </p:nvGrpSpPr>
        <p:grpSpPr>
          <a:xfrm>
            <a:off x="334963" y="1864197"/>
            <a:ext cx="5512595" cy="3740158"/>
            <a:chOff x="371741" y="2038701"/>
            <a:chExt cx="5512595" cy="3740158"/>
          </a:xfrm>
        </p:grpSpPr>
        <p:pic>
          <p:nvPicPr>
            <p:cNvPr id="17" name="Picture 16">
              <a:extLst>
                <a:ext uri="{FF2B5EF4-FFF2-40B4-BE49-F238E27FC236}">
                  <a16:creationId xmlns:a16="http://schemas.microsoft.com/office/drawing/2014/main" id="{6B3E842E-3C90-B04D-AD50-53BA7CE7EBB7}"/>
                </a:ext>
              </a:extLst>
            </p:cNvPr>
            <p:cNvPicPr>
              <a:picLocks noChangeAspect="1"/>
            </p:cNvPicPr>
            <p:nvPr/>
          </p:nvPicPr>
          <p:blipFill>
            <a:blip r:embed="rId6"/>
            <a:stretch>
              <a:fillRect/>
            </a:stretch>
          </p:blipFill>
          <p:spPr>
            <a:xfrm>
              <a:off x="371741" y="2038701"/>
              <a:ext cx="3094168" cy="3740158"/>
            </a:xfrm>
            <a:prstGeom prst="rect">
              <a:avLst/>
            </a:prstGeom>
          </p:spPr>
        </p:pic>
        <p:pic>
          <p:nvPicPr>
            <p:cNvPr id="19" name="Picture 18">
              <a:extLst>
                <a:ext uri="{FF2B5EF4-FFF2-40B4-BE49-F238E27FC236}">
                  <a16:creationId xmlns:a16="http://schemas.microsoft.com/office/drawing/2014/main" id="{C6590149-2B08-4642-8DD7-B039B239582C}"/>
                </a:ext>
              </a:extLst>
            </p:cNvPr>
            <p:cNvPicPr>
              <a:picLocks noChangeAspect="1"/>
            </p:cNvPicPr>
            <p:nvPr/>
          </p:nvPicPr>
          <p:blipFill>
            <a:blip r:embed="rId7"/>
            <a:stretch>
              <a:fillRect/>
            </a:stretch>
          </p:blipFill>
          <p:spPr>
            <a:xfrm>
              <a:off x="1187785" y="2096900"/>
              <a:ext cx="4696551" cy="3107165"/>
            </a:xfrm>
            <a:prstGeom prst="rect">
              <a:avLst/>
            </a:prstGeom>
          </p:spPr>
        </p:pic>
        <p:cxnSp>
          <p:nvCxnSpPr>
            <p:cNvPr id="20" name="Straight Arrow Connector 19">
              <a:extLst>
                <a:ext uri="{FF2B5EF4-FFF2-40B4-BE49-F238E27FC236}">
                  <a16:creationId xmlns:a16="http://schemas.microsoft.com/office/drawing/2014/main" id="{C6DBE989-A6B2-4A45-9C7C-9A0CD9A2E4E1}"/>
                </a:ext>
              </a:extLst>
            </p:cNvPr>
            <p:cNvCxnSpPr>
              <a:cxnSpLocks/>
            </p:cNvCxnSpPr>
            <p:nvPr/>
          </p:nvCxnSpPr>
          <p:spPr>
            <a:xfrm flipV="1">
              <a:off x="1298674" y="5204065"/>
              <a:ext cx="2905245" cy="40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CE07626-330C-4B45-814D-1BFDEC4B2129}"/>
              </a:ext>
            </a:extLst>
          </p:cNvPr>
          <p:cNvSpPr/>
          <p:nvPr/>
        </p:nvSpPr>
        <p:spPr>
          <a:xfrm>
            <a:off x="6096000" y="1242133"/>
            <a:ext cx="5249159" cy="184666"/>
          </a:xfrm>
          <a:prstGeom prst="rect">
            <a:avLst/>
          </a:prstGeom>
        </p:spPr>
        <p:txBody>
          <a:bodyPr wrap="square" lIns="0" tIns="0" rIns="0" bIns="0">
            <a:spAutoFit/>
          </a:bodyPr>
          <a:lstStyle/>
          <a:p>
            <a:r>
              <a:rPr lang="en-US" sz="1200" dirty="0"/>
              <a:t>To find articles and analysis from </a:t>
            </a:r>
            <a:r>
              <a:rPr lang="en-US" sz="1200" b="1" dirty="0"/>
              <a:t>IFR, enter IFR AND “SOFR”</a:t>
            </a:r>
          </a:p>
        </p:txBody>
      </p:sp>
      <p:grpSp>
        <p:nvGrpSpPr>
          <p:cNvPr id="26" name="Group 25">
            <a:extLst>
              <a:ext uri="{FF2B5EF4-FFF2-40B4-BE49-F238E27FC236}">
                <a16:creationId xmlns:a16="http://schemas.microsoft.com/office/drawing/2014/main" id="{03C5933A-2632-8744-AE45-4137DB63F7C6}"/>
              </a:ext>
            </a:extLst>
          </p:cNvPr>
          <p:cNvGrpSpPr/>
          <p:nvPr/>
        </p:nvGrpSpPr>
        <p:grpSpPr>
          <a:xfrm>
            <a:off x="7250219" y="6214776"/>
            <a:ext cx="3087384" cy="420763"/>
            <a:chOff x="7159479" y="6214776"/>
            <a:chExt cx="3087384" cy="420763"/>
          </a:xfrm>
        </p:grpSpPr>
        <p:pic>
          <p:nvPicPr>
            <p:cNvPr id="23" name="Picture 2" descr="Résultat de recherche d'images pour &quot;IFR news&quot;">
              <a:extLst>
                <a:ext uri="{FF2B5EF4-FFF2-40B4-BE49-F238E27FC236}">
                  <a16:creationId xmlns:a16="http://schemas.microsoft.com/office/drawing/2014/main" id="{ABF8B4DD-7277-574B-BBD0-D19AF7DCB9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9479" y="6218320"/>
              <a:ext cx="626969" cy="417219"/>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20A53249-941E-BB48-8A7A-EDAA5A20C5FA}"/>
                </a:ext>
              </a:extLst>
            </p:cNvPr>
            <p:cNvSpPr txBox="1">
              <a:spLocks/>
            </p:cNvSpPr>
            <p:nvPr/>
          </p:nvSpPr>
          <p:spPr>
            <a:xfrm>
              <a:off x="7966148" y="6214776"/>
              <a:ext cx="2280715" cy="40774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800" b="1" kern="1200">
                  <a:solidFill>
                    <a:srgbClr val="001EFF"/>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rgbClr val="001EFF"/>
                </a:buClr>
                <a:buFont typeface="System Font Regular"/>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solidFill>
                    <a:schemeClr val="tx1"/>
                  </a:solidFill>
                </a:rPr>
                <a:t>International Financing Review (IFR)</a:t>
              </a:r>
              <a:br>
                <a:rPr lang="en-US" sz="900" dirty="0">
                  <a:solidFill>
                    <a:schemeClr val="tx1"/>
                  </a:solidFill>
                </a:rPr>
              </a:br>
              <a:r>
                <a:rPr lang="en-US" sz="900" b="0" dirty="0">
                  <a:solidFill>
                    <a:schemeClr val="tx1"/>
                  </a:solidFill>
                </a:rPr>
                <a:t>Leading FI, capital markets, investment banking news and commentary</a:t>
              </a:r>
            </a:p>
          </p:txBody>
        </p:sp>
      </p:grpSp>
      <p:pic>
        <p:nvPicPr>
          <p:cNvPr id="25" name="Picture 4">
            <a:extLst>
              <a:ext uri="{FF2B5EF4-FFF2-40B4-BE49-F238E27FC236}">
                <a16:creationId xmlns:a16="http://schemas.microsoft.com/office/drawing/2014/main" id="{E3F48C38-95D4-414A-BD67-2A7CEE550714}"/>
              </a:ext>
            </a:extLst>
          </p:cNvPr>
          <p:cNvPicPr>
            <a:picLocks noChangeAspect="1" noChangeArrowheads="1"/>
          </p:cNvPicPr>
          <p:nvPr/>
        </p:nvPicPr>
        <p:blipFill>
          <a:blip r:embed="rId9">
            <a:extLst>
              <a:ext uri="{96DAC541-7B7A-43D3-8B79-37D633B846F1}">
                <asvg:svgBlip xmlns:asvg="http://schemas.microsoft.com/office/drawing/2016/SVG/main" r:embed="rId10"/>
              </a:ext>
            </a:extLst>
          </a:blip>
          <a:srcRect/>
          <a:stretch/>
        </p:blipFill>
        <p:spPr bwMode="auto">
          <a:xfrm>
            <a:off x="5335976" y="6223266"/>
            <a:ext cx="1246773" cy="431783"/>
          </a:xfrm>
          <a:prstGeom prst="rect">
            <a:avLst/>
          </a:prstGeom>
          <a:noFill/>
          <a:ln>
            <a:noFill/>
          </a:ln>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276953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BD6-E312-904A-B174-C089372B6EED}"/>
              </a:ext>
            </a:extLst>
          </p:cNvPr>
          <p:cNvSpPr>
            <a:spLocks noGrp="1"/>
          </p:cNvSpPr>
          <p:nvPr>
            <p:ph type="title"/>
          </p:nvPr>
        </p:nvSpPr>
        <p:spPr/>
        <p:txBody>
          <a:bodyPr/>
          <a:lstStyle/>
          <a:p>
            <a:r>
              <a:rPr lang="en-US" dirty="0"/>
              <a:t>Find new RFRs using the Eikon Search bar</a:t>
            </a:r>
            <a:br>
              <a:rPr lang="en-US" dirty="0"/>
            </a:br>
            <a:endParaRPr lang="en-US" dirty="0"/>
          </a:p>
        </p:txBody>
      </p:sp>
      <p:sp>
        <p:nvSpPr>
          <p:cNvPr id="3" name="Footer Placeholder 2">
            <a:extLst>
              <a:ext uri="{FF2B5EF4-FFF2-40B4-BE49-F238E27FC236}">
                <a16:creationId xmlns:a16="http://schemas.microsoft.com/office/drawing/2014/main" id="{BF3A9A6D-7EB3-3446-A095-80BD2F5FE65F}"/>
              </a:ext>
            </a:extLst>
          </p:cNvPr>
          <p:cNvSpPr>
            <a:spLocks noGrp="1"/>
          </p:cNvSpPr>
          <p:nvPr>
            <p:ph type="ftr" sz="quarter" idx="10"/>
          </p:nvPr>
        </p:nvSpPr>
        <p:spPr/>
        <p:txBody>
          <a:bodyPr/>
          <a:lstStyle/>
          <a:p>
            <a:r>
              <a:rPr lang="en-US" dirty="0">
                <a:solidFill>
                  <a:srgbClr val="000000"/>
                </a:solidFill>
              </a:rPr>
              <a:t>Managing LIBOR transition</a:t>
            </a:r>
            <a:endParaRPr lang="en-US" dirty="0"/>
          </a:p>
        </p:txBody>
      </p:sp>
      <p:sp>
        <p:nvSpPr>
          <p:cNvPr id="4" name="Text Placeholder 3">
            <a:extLst>
              <a:ext uri="{FF2B5EF4-FFF2-40B4-BE49-F238E27FC236}">
                <a16:creationId xmlns:a16="http://schemas.microsoft.com/office/drawing/2014/main" id="{8F70C2BE-6BC9-BB42-A013-FEFB180DDF2B}"/>
              </a:ext>
            </a:extLst>
          </p:cNvPr>
          <p:cNvSpPr>
            <a:spLocks noGrp="1"/>
          </p:cNvSpPr>
          <p:nvPr>
            <p:ph type="body" sz="quarter" idx="12"/>
          </p:nvPr>
        </p:nvSpPr>
        <p:spPr>
          <a:xfrm>
            <a:off x="334963" y="807185"/>
            <a:ext cx="10477500" cy="330628"/>
          </a:xfrm>
        </p:spPr>
        <p:txBody>
          <a:bodyPr/>
          <a:lstStyle/>
          <a:p>
            <a:r>
              <a:rPr lang="en-US" b="1" dirty="0">
                <a:solidFill>
                  <a:srgbClr val="000000"/>
                </a:solidFill>
              </a:rPr>
              <a:t>Enter </a:t>
            </a:r>
            <a:r>
              <a:rPr lang="en-US" b="1" dirty="0">
                <a:solidFill>
                  <a:schemeClr val="tx2"/>
                </a:solidFill>
              </a:rPr>
              <a:t>“SOFR”, “ESTR”, “SONIA”… </a:t>
            </a:r>
            <a:r>
              <a:rPr lang="en-US" b="1" dirty="0">
                <a:solidFill>
                  <a:srgbClr val="000000"/>
                </a:solidFill>
              </a:rPr>
              <a:t>in the </a:t>
            </a:r>
            <a:r>
              <a:rPr lang="en-US" b="1" dirty="0">
                <a:solidFill>
                  <a:schemeClr val="tx2"/>
                </a:solidFill>
              </a:rPr>
              <a:t>Eikon Search </a:t>
            </a:r>
            <a:r>
              <a:rPr lang="en-US" b="1" dirty="0">
                <a:solidFill>
                  <a:srgbClr val="000000"/>
                </a:solidFill>
              </a:rPr>
              <a:t>bar to find the </a:t>
            </a:r>
            <a:r>
              <a:rPr lang="en-US" b="1" dirty="0"/>
              <a:t>quotes or load a chart  </a:t>
            </a:r>
          </a:p>
          <a:p>
            <a:endParaRPr lang="en-US" b="1" dirty="0"/>
          </a:p>
        </p:txBody>
      </p:sp>
      <p:pic>
        <p:nvPicPr>
          <p:cNvPr id="6" name="Picture 5">
            <a:extLst>
              <a:ext uri="{FF2B5EF4-FFF2-40B4-BE49-F238E27FC236}">
                <a16:creationId xmlns:a16="http://schemas.microsoft.com/office/drawing/2014/main" id="{B6B7F0F6-26D8-D740-B7F8-21C369FECAB8}"/>
              </a:ext>
            </a:extLst>
          </p:cNvPr>
          <p:cNvPicPr>
            <a:picLocks noChangeAspect="1"/>
          </p:cNvPicPr>
          <p:nvPr/>
        </p:nvPicPr>
        <p:blipFill>
          <a:blip r:embed="rId3"/>
          <a:stretch>
            <a:fillRect/>
          </a:stretch>
        </p:blipFill>
        <p:spPr>
          <a:xfrm>
            <a:off x="7803910" y="1451504"/>
            <a:ext cx="3378156" cy="1702335"/>
          </a:xfrm>
          <a:prstGeom prst="rect">
            <a:avLst/>
          </a:prstGeom>
        </p:spPr>
      </p:pic>
      <p:cxnSp>
        <p:nvCxnSpPr>
          <p:cNvPr id="7" name="Straight Connector 6">
            <a:extLst>
              <a:ext uri="{FF2B5EF4-FFF2-40B4-BE49-F238E27FC236}">
                <a16:creationId xmlns:a16="http://schemas.microsoft.com/office/drawing/2014/main" id="{CB7ED234-0BCB-EF4A-9D47-33898DE50A4F}"/>
              </a:ext>
            </a:extLst>
          </p:cNvPr>
          <p:cNvCxnSpPr>
            <a:cxnSpLocks/>
          </p:cNvCxnSpPr>
          <p:nvPr/>
        </p:nvCxnSpPr>
        <p:spPr>
          <a:xfrm>
            <a:off x="8260588" y="2018119"/>
            <a:ext cx="0" cy="1360343"/>
          </a:xfrm>
          <a:prstGeom prst="line">
            <a:avLst/>
          </a:prstGeom>
          <a:ln>
            <a:tailEnd type="ova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48AB01-A999-C64F-8E8E-7126A44F79C4}"/>
              </a:ext>
            </a:extLst>
          </p:cNvPr>
          <p:cNvPicPr>
            <a:picLocks noChangeAspect="1"/>
          </p:cNvPicPr>
          <p:nvPr/>
        </p:nvPicPr>
        <p:blipFill>
          <a:blip r:embed="rId4"/>
          <a:stretch>
            <a:fillRect/>
          </a:stretch>
        </p:blipFill>
        <p:spPr>
          <a:xfrm>
            <a:off x="334963" y="1586354"/>
            <a:ext cx="4761534" cy="2660857"/>
          </a:xfrm>
          <a:prstGeom prst="rect">
            <a:avLst/>
          </a:prstGeom>
        </p:spPr>
      </p:pic>
      <p:pic>
        <p:nvPicPr>
          <p:cNvPr id="9" name="Picture 4" descr="Chart&#10;&#10;Description automatically generated">
            <a:extLst>
              <a:ext uri="{FF2B5EF4-FFF2-40B4-BE49-F238E27FC236}">
                <a16:creationId xmlns:a16="http://schemas.microsoft.com/office/drawing/2014/main" id="{5C70BE16-C03D-5D46-B142-0E57F115E19A}"/>
              </a:ext>
            </a:extLst>
          </p:cNvPr>
          <p:cNvPicPr>
            <a:picLocks noChangeAspect="1"/>
          </p:cNvPicPr>
          <p:nvPr/>
        </p:nvPicPr>
        <p:blipFill>
          <a:blip r:embed="rId5"/>
          <a:stretch>
            <a:fillRect/>
          </a:stretch>
        </p:blipFill>
        <p:spPr>
          <a:xfrm>
            <a:off x="5639638" y="3482475"/>
            <a:ext cx="4287252" cy="2962494"/>
          </a:xfrm>
          <a:prstGeom prst="rect">
            <a:avLst/>
          </a:prstGeom>
        </p:spPr>
      </p:pic>
      <p:sp>
        <p:nvSpPr>
          <p:cNvPr id="10" name="Rectangle 9">
            <a:extLst>
              <a:ext uri="{FF2B5EF4-FFF2-40B4-BE49-F238E27FC236}">
                <a16:creationId xmlns:a16="http://schemas.microsoft.com/office/drawing/2014/main" id="{0242154B-6E40-FE4E-80FE-3B26AF878CC6}"/>
              </a:ext>
            </a:extLst>
          </p:cNvPr>
          <p:cNvSpPr/>
          <p:nvPr/>
        </p:nvSpPr>
        <p:spPr>
          <a:xfrm>
            <a:off x="334963" y="1242133"/>
            <a:ext cx="6938356" cy="184666"/>
          </a:xfrm>
          <a:prstGeom prst="rect">
            <a:avLst/>
          </a:prstGeom>
        </p:spPr>
        <p:txBody>
          <a:bodyPr wrap="square" lIns="0" tIns="0" rIns="0" bIns="0">
            <a:spAutoFit/>
          </a:bodyPr>
          <a:lstStyle/>
          <a:p>
            <a:pPr lvl="0"/>
            <a:r>
              <a:rPr lang="en-US" sz="1200" dirty="0">
                <a:solidFill>
                  <a:srgbClr val="000000"/>
                </a:solidFill>
              </a:rPr>
              <a:t>Other search expressions include “SOFR basis swaps”, “SOFR curve”, “SOFR spreads” and more.</a:t>
            </a:r>
          </a:p>
        </p:txBody>
      </p:sp>
      <p:sp>
        <p:nvSpPr>
          <p:cNvPr id="12" name="Content Placeholder 6">
            <a:extLst>
              <a:ext uri="{FF2B5EF4-FFF2-40B4-BE49-F238E27FC236}">
                <a16:creationId xmlns:a16="http://schemas.microsoft.com/office/drawing/2014/main" id="{27BCD507-DD5E-514D-A173-CB868C784162}"/>
              </a:ext>
            </a:extLst>
          </p:cNvPr>
          <p:cNvSpPr txBox="1">
            <a:spLocks/>
          </p:cNvSpPr>
          <p:nvPr/>
        </p:nvSpPr>
        <p:spPr>
          <a:xfrm>
            <a:off x="333081" y="4421960"/>
            <a:ext cx="4727530" cy="1832257"/>
          </a:xfrm>
          <a:prstGeom prst="rect">
            <a:avLst/>
          </a:prstGeom>
        </p:spPr>
        <p:txBody>
          <a:bodyPr lIns="0" tIns="0" rIns="0"/>
          <a:lstStyle>
            <a:lvl1pPr marL="0" indent="0" algn="l" defTabSz="914400" rtl="0" eaLnBrk="1" latinLnBrk="0" hangingPunct="1">
              <a:lnSpc>
                <a:spcPct val="100000"/>
              </a:lnSpc>
              <a:spcBef>
                <a:spcPts val="0"/>
              </a:spcBef>
              <a:spcAft>
                <a:spcPts val="1000"/>
              </a:spcAft>
              <a:buFont typeface="Arial" charset="0"/>
              <a:buNone/>
              <a:defRPr sz="1600" b="1" i="0"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System Font Regular"/>
              <a:buNone/>
              <a:tabLst/>
              <a:defRPr sz="1400" b="0" i="0" kern="1200">
                <a:solidFill>
                  <a:schemeClr val="tx1"/>
                </a:solidFill>
                <a:latin typeface="+mn-lt"/>
                <a:ea typeface="+mn-ea"/>
                <a:cs typeface="+mn-cs"/>
              </a:defRPr>
            </a:lvl2pPr>
            <a:lvl3pPr marL="18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3pPr>
            <a:lvl4pPr marL="3600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4pPr>
            <a:lvl5pPr marL="541800" indent="-180000" algn="l" defTabSz="914400" rtl="0" eaLnBrk="1" latinLnBrk="0" hangingPunct="1">
              <a:lnSpc>
                <a:spcPct val="100000"/>
              </a:lnSpc>
              <a:spcBef>
                <a:spcPts val="0"/>
              </a:spcBef>
              <a:spcAft>
                <a:spcPts val="600"/>
              </a:spcAft>
              <a:buClr>
                <a:schemeClr val="tx1"/>
              </a:buClr>
              <a:buFont typeface="System Font"/>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solidFill>
                  <a:schemeClr val="tx1"/>
                </a:solidFill>
              </a:rPr>
              <a:t>Compound indices are available for SONIA and SOFR, they accrue interest as total return indices</a:t>
            </a:r>
          </a:p>
          <a:p>
            <a:pPr marL="171450" indent="-171450">
              <a:buFont typeface="System Font Regular"/>
              <a:buChar char="–"/>
            </a:pPr>
            <a:r>
              <a:rPr lang="en-US" sz="1200" b="0" dirty="0">
                <a:solidFill>
                  <a:schemeClr val="tx1"/>
                </a:solidFill>
              </a:rPr>
              <a:t>GBP SONIA compound index: &lt;.RFTSONIATR&gt; – to be opened </a:t>
            </a:r>
            <a:br>
              <a:rPr lang="en-US" sz="1200" b="0" dirty="0">
                <a:solidFill>
                  <a:schemeClr val="tx1"/>
                </a:solidFill>
              </a:rPr>
            </a:br>
            <a:r>
              <a:rPr lang="en-US" sz="1200" b="0" dirty="0">
                <a:solidFill>
                  <a:schemeClr val="tx1"/>
                </a:solidFill>
              </a:rPr>
              <a:t>in a Quote</a:t>
            </a:r>
          </a:p>
          <a:p>
            <a:pPr marL="171450" indent="-171450">
              <a:buFont typeface="System Font Regular"/>
              <a:buChar char="–"/>
            </a:pPr>
            <a:r>
              <a:rPr lang="en-US" sz="1200" b="0" dirty="0">
                <a:solidFill>
                  <a:schemeClr val="tx1"/>
                </a:solidFill>
              </a:rPr>
              <a:t>USD SOFR compound index: &lt;.RFTSOFRTR&gt;</a:t>
            </a:r>
          </a:p>
          <a:p>
            <a:r>
              <a:rPr lang="en-US" sz="900" b="0" dirty="0" err="1">
                <a:solidFill>
                  <a:schemeClr val="tx1"/>
                </a:solidFill>
              </a:rPr>
              <a:t>Realised</a:t>
            </a:r>
            <a:r>
              <a:rPr lang="en-US" sz="900" b="0" dirty="0">
                <a:solidFill>
                  <a:schemeClr val="tx1"/>
                </a:solidFill>
              </a:rPr>
              <a:t> rates are the realized return for each RFR over defined rolling periods including 1M, 3M and 6M, and are expressed as percentages on an </a:t>
            </a:r>
            <a:r>
              <a:rPr lang="en-US" sz="900" b="0" dirty="0" err="1">
                <a:solidFill>
                  <a:schemeClr val="tx1"/>
                </a:solidFill>
              </a:rPr>
              <a:t>annualised</a:t>
            </a:r>
            <a:r>
              <a:rPr lang="en-US" sz="900" b="0" dirty="0">
                <a:solidFill>
                  <a:schemeClr val="tx1"/>
                </a:solidFill>
              </a:rPr>
              <a:t> basis.</a:t>
            </a:r>
            <a:endParaRPr lang="en-US" sz="900" b="0" dirty="0">
              <a:solidFill>
                <a:schemeClr val="tx1"/>
              </a:solidFill>
              <a:latin typeface="+mn-lt"/>
            </a:endParaRPr>
          </a:p>
        </p:txBody>
      </p:sp>
      <p:pic>
        <p:nvPicPr>
          <p:cNvPr id="14" name="Graphic 13">
            <a:extLst>
              <a:ext uri="{FF2B5EF4-FFF2-40B4-BE49-F238E27FC236}">
                <a16:creationId xmlns:a16="http://schemas.microsoft.com/office/drawing/2014/main" id="{70A14525-210F-7F4D-AA22-F65376F662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91075" y="6127753"/>
            <a:ext cx="1306449" cy="586359"/>
          </a:xfrm>
          <a:prstGeom prst="rect">
            <a:avLst/>
          </a:prstGeom>
        </p:spPr>
      </p:pic>
      <p:sp>
        <p:nvSpPr>
          <p:cNvPr id="15" name="TextBox 14">
            <a:extLst>
              <a:ext uri="{FF2B5EF4-FFF2-40B4-BE49-F238E27FC236}">
                <a16:creationId xmlns:a16="http://schemas.microsoft.com/office/drawing/2014/main" id="{C23075A2-30DD-CD43-905D-D4FF34CEC610}"/>
              </a:ext>
            </a:extLst>
          </p:cNvPr>
          <p:cNvSpPr txBox="1"/>
          <p:nvPr/>
        </p:nvSpPr>
        <p:spPr>
          <a:xfrm>
            <a:off x="334963" y="6440910"/>
            <a:ext cx="360000" cy="180000"/>
          </a:xfrm>
          <a:prstGeom prst="rect">
            <a:avLst/>
          </a:prstGeom>
          <a:noFill/>
        </p:spPr>
        <p:txBody>
          <a:bodyPr wrap="none" lIns="0" tIns="0" rIns="0" bIns="0" rtlCol="0" anchor="b" anchorCtr="0">
            <a:noAutofit/>
          </a:bodyPr>
          <a:lstStyle/>
          <a:p>
            <a:pPr algn="l"/>
            <a:fld id="{27DCC45D-C2B1-7349-9093-5403214644AE}" type="slidenum">
              <a:rPr lang="en-US" sz="800" b="0" i="0" smtClean="0">
                <a:latin typeface="+mn-lt"/>
                <a:ea typeface="Arial" charset="0"/>
                <a:cs typeface="Arial" charset="0"/>
              </a:rPr>
              <a:pPr algn="l"/>
              <a:t>9</a:t>
            </a:fld>
            <a:endParaRPr lang="en-US" sz="800" b="0" i="0" dirty="0">
              <a:latin typeface="+mn-lt"/>
              <a:ea typeface="Arial" charset="0"/>
              <a:cs typeface="Arial" charset="0"/>
            </a:endParaRPr>
          </a:p>
        </p:txBody>
      </p:sp>
      <p:sp>
        <p:nvSpPr>
          <p:cNvPr id="16" name="TextBox 15">
            <a:extLst>
              <a:ext uri="{FF2B5EF4-FFF2-40B4-BE49-F238E27FC236}">
                <a16:creationId xmlns:a16="http://schemas.microsoft.com/office/drawing/2014/main" id="{0C26E78D-A692-AE41-8FA9-E6F7264205B6}"/>
              </a:ext>
            </a:extLst>
          </p:cNvPr>
          <p:cNvSpPr txBox="1"/>
          <p:nvPr/>
        </p:nvSpPr>
        <p:spPr>
          <a:xfrm>
            <a:off x="707536" y="6440910"/>
            <a:ext cx="1578464" cy="180000"/>
          </a:xfrm>
          <a:prstGeom prst="rect">
            <a:avLst/>
          </a:prstGeom>
          <a:noFill/>
        </p:spPr>
        <p:txBody>
          <a:bodyPr wrap="square" lIns="0" tIns="0" rIns="0" bIns="0" rtlCol="0" anchor="b" anchorCtr="0">
            <a:noAutofit/>
          </a:bodyPr>
          <a:lstStyle/>
          <a:p>
            <a:pPr algn="l"/>
            <a:r>
              <a:rPr lang="en-US" sz="800" b="0" dirty="0">
                <a:latin typeface="+mn-lt"/>
              </a:rPr>
              <a:t>An LSEG Business</a:t>
            </a:r>
          </a:p>
        </p:txBody>
      </p:sp>
      <p:cxnSp>
        <p:nvCxnSpPr>
          <p:cNvPr id="18" name="Straight Connector 17">
            <a:extLst>
              <a:ext uri="{FF2B5EF4-FFF2-40B4-BE49-F238E27FC236}">
                <a16:creationId xmlns:a16="http://schemas.microsoft.com/office/drawing/2014/main" id="{81834DF7-BB15-8443-B121-4869035E17CD}"/>
              </a:ext>
            </a:extLst>
          </p:cNvPr>
          <p:cNvCxnSpPr>
            <a:cxnSpLocks/>
          </p:cNvCxnSpPr>
          <p:nvPr/>
        </p:nvCxnSpPr>
        <p:spPr>
          <a:xfrm flipH="1">
            <a:off x="3621025" y="2022960"/>
            <a:ext cx="4639563"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118703"/>
      </p:ext>
    </p:extLst>
  </p:cSld>
  <p:clrMapOvr>
    <a:masterClrMapping/>
  </p:clrMapOvr>
</p:sld>
</file>

<file path=ppt/theme/theme1.xml><?xml version="1.0" encoding="utf-8"?>
<a:theme xmlns:a="http://schemas.openxmlformats.org/drawingml/2006/main" name="Refinitiv Template_180917_v2">
  <a:themeElements>
    <a:clrScheme name="Refinitiv 1">
      <a:dk1>
        <a:srgbClr val="000000"/>
      </a:dk1>
      <a:lt1>
        <a:srgbClr val="FFFFFF"/>
      </a:lt1>
      <a:dk2>
        <a:srgbClr val="001DFF"/>
      </a:dk2>
      <a:lt2>
        <a:srgbClr val="D9D9D9"/>
      </a:lt2>
      <a:accent1>
        <a:srgbClr val="001DFF"/>
      </a:accent1>
      <a:accent2>
        <a:srgbClr val="00CFD3"/>
      </a:accent2>
      <a:accent3>
        <a:srgbClr val="9063CC"/>
      </a:accent3>
      <a:accent4>
        <a:srgbClr val="00C389"/>
      </a:accent4>
      <a:accent5>
        <a:srgbClr val="FF5000"/>
      </a:accent5>
      <a:accent6>
        <a:srgbClr val="FFC800"/>
      </a:accent6>
      <a:hlink>
        <a:srgbClr val="001DFF"/>
      </a:hlink>
      <a:folHlink>
        <a:srgbClr val="001D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EE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a:latin typeface="Proxima Nova" panose="02000506030000020004" pitchFamily="2" charset="0"/>
          </a:defRPr>
        </a:defPPr>
      </a:lstStyle>
    </a:txDef>
  </a:objectDefaults>
  <a:extraClrSchemeLst/>
  <a:extLst>
    <a:ext uri="{05A4C25C-085E-4340-85A3-A5531E510DB2}">
      <thm15:themeFamily xmlns:thm15="http://schemas.microsoft.com/office/thememl/2012/main" name="05_R_PPT_16x9_L1-OptA_ProximaNova" id="{F2BB6A77-C064-0C4F-8054-B465387F2C84}" vid="{645DF078-9A66-B44E-9541-AC2C93BD5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9F81818940ED4E9645B8A4D7FE4690" ma:contentTypeVersion="15" ma:contentTypeDescription="Create a new document." ma:contentTypeScope="" ma:versionID="ab066ec68a7574647934f31ff962ff3f">
  <xsd:schema xmlns:xsd="http://www.w3.org/2001/XMLSchema" xmlns:xs="http://www.w3.org/2001/XMLSchema" xmlns:p="http://schemas.microsoft.com/office/2006/metadata/properties" xmlns:ns2="6d4c157e-5028-486a-99fe-e048c5657fb5" xmlns:ns3="50711b22-f23b-402d-94cb-ed90edd422d5" targetNamespace="http://schemas.microsoft.com/office/2006/metadata/properties" ma:root="true" ma:fieldsID="6eb80ca28a1e09dffbf7d20f7d0df6b9" ns2:_="" ns3:_="">
    <xsd:import namespace="6d4c157e-5028-486a-99fe-e048c5657fb5"/>
    <xsd:import namespace="50711b22-f23b-402d-94cb-ed90edd422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element ref="ns2:Projec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c157e-5028-486a-99fe-e048c5657f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rojectType" ma:index="21" nillable="true" ma:displayName="Project Type" ma:format="Dropdown" ma:internalName="ProjectType">
      <xsd:complexType>
        <xsd:complexContent>
          <xsd:extension base="dms:MultiChoice">
            <xsd:sequence>
              <xsd:element name="Value" maxOccurs="unbounded" minOccurs="0" nillable="true">
                <xsd:simpleType>
                  <xsd:restriction base="dms:Choice">
                    <xsd:enumeration value="Factsheet Project"/>
                    <xsd:enumeration value="Brochure Project"/>
                    <xsd:enumeration value="Powerpoint Project"/>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711b22-f23b-402d-94cb-ed90edd422d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711b22-f23b-402d-94cb-ed90edd422d5">
      <UserInfo>
        <DisplayName>Ainslie, Roraigh (Refinitiv)</DisplayName>
        <AccountId>5742</AccountId>
        <AccountType/>
      </UserInfo>
    </SharedWithUsers>
    <ProjectType xmlns="6d4c157e-5028-486a-99fe-e048c5657fb5" xsi:nil="true"/>
  </documentManagement>
</p:properties>
</file>

<file path=customXml/itemProps1.xml><?xml version="1.0" encoding="utf-8"?>
<ds:datastoreItem xmlns:ds="http://schemas.openxmlformats.org/officeDocument/2006/customXml" ds:itemID="{CDEEBD60-BDE7-4366-B1B2-6443029EF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4c157e-5028-486a-99fe-e048c5657fb5"/>
    <ds:schemaRef ds:uri="50711b22-f23b-402d-94cb-ed90edd42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608A8-7B7F-46D6-8AD9-9EA53AF582ED}">
  <ds:schemaRefs>
    <ds:schemaRef ds:uri="http://schemas.microsoft.com/sharepoint/v3/contenttype/forms"/>
  </ds:schemaRefs>
</ds:datastoreItem>
</file>

<file path=customXml/itemProps3.xml><?xml version="1.0" encoding="utf-8"?>
<ds:datastoreItem xmlns:ds="http://schemas.openxmlformats.org/officeDocument/2006/customXml" ds:itemID="{9CBB66F9-50AA-44C3-A5FF-9D87772A05B1}">
  <ds:schemaRefs>
    <ds:schemaRef ds:uri="http://purl.org/dc/elements/1.1/"/>
    <ds:schemaRef ds:uri="http://www.w3.org/XML/1998/namespace"/>
    <ds:schemaRef ds:uri="50711b22-f23b-402d-94cb-ed90edd422d5"/>
    <ds:schemaRef ds:uri="http://schemas.microsoft.com/office/2006/documentManagement/types"/>
    <ds:schemaRef ds:uri="http://schemas.openxmlformats.org/package/2006/metadata/core-properties"/>
    <ds:schemaRef ds:uri="http://purl.org/dc/dcmitype/"/>
    <ds:schemaRef ds:uri="http://purl.org/dc/terms/"/>
    <ds:schemaRef ds:uri="6d4c157e-5028-486a-99fe-e048c5657fb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Refinitiv Template_180917_v2</Template>
  <TotalTime>327</TotalTime>
  <Words>2172</Words>
  <Application>Microsoft Macintosh PowerPoint</Application>
  <PresentationFormat>Widescreen</PresentationFormat>
  <Paragraphs>213</Paragraphs>
  <Slides>26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Proxima Nova</vt:lpstr>
      <vt:lpstr>Proxima Nova Regular</vt:lpstr>
      <vt:lpstr>System Font</vt:lpstr>
      <vt:lpstr>System Font Regular</vt:lpstr>
      <vt:lpstr>Refinitiv Template_180917_v2</vt:lpstr>
      <vt:lpstr>Managing LIBOR transition</vt:lpstr>
      <vt:lpstr>The LIBOR transition</vt:lpstr>
      <vt:lpstr>IBOR reform</vt:lpstr>
      <vt:lpstr>IBOR transition Eikon App</vt:lpstr>
      <vt:lpstr>ISDA fallbacks – Refinitiv is an official Authorized Redistributor</vt:lpstr>
      <vt:lpstr>Compounded realised rates</vt:lpstr>
      <vt:lpstr>IBOR reform – Refinitiv benchmarks</vt:lpstr>
      <vt:lpstr>Exclusive LIBOR transition news</vt:lpstr>
      <vt:lpstr>Find new RFRs using the Eikon Search bar </vt:lpstr>
      <vt:lpstr>Find STIR Future on new RFRs – SOFR Sample   </vt:lpstr>
      <vt:lpstr>Find new RFR denominated Bonds – SOFR example    </vt:lpstr>
      <vt:lpstr>Find new RFR denominated bonds SOFR search results</vt:lpstr>
      <vt:lpstr>Find new Bond issued on new RFRs  – SOFR example  </vt:lpstr>
      <vt:lpstr>Find new RFR Derivatives – SOFR example</vt:lpstr>
      <vt:lpstr>Find new RFR Derivatives – SOFR search results  </vt:lpstr>
      <vt:lpstr>OTC Pricer App  </vt:lpstr>
      <vt:lpstr>Find new RFR derivatives – Quote display (OIS SOFR from TRADEWEB)   </vt:lpstr>
      <vt:lpstr>Rates Views Money</vt:lpstr>
      <vt:lpstr>Find new RFR OIS Zero Coupon based Curves  </vt:lpstr>
      <vt:lpstr>Use new RFR OIS Zero Coupon based Curves in Calculators  </vt:lpstr>
      <vt:lpstr>Upgraded Bond Calc to price new RFR FRNS  </vt:lpstr>
      <vt:lpstr>Bond Views, Index Transition Details   </vt:lpstr>
      <vt:lpstr>Key Eikon App shortcuts</vt:lpstr>
      <vt:lpstr>Appendix</vt:lpstr>
      <vt:lpstr>Links and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Kanwar, Saira (Refinitiv)</dc:creator>
  <cp:lastModifiedBy>Miller, Russell</cp:lastModifiedBy>
  <cp:revision>35</cp:revision>
  <dcterms:created xsi:type="dcterms:W3CDTF">2020-07-14T14:09:40Z</dcterms:created>
  <dcterms:modified xsi:type="dcterms:W3CDTF">2022-01-19T10:35:47Z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2674829</vt:lpwstr>
  </property>
  <property fmtid="{D5CDD505-2E9C-101B-9397-08002B2CF9AE}" pid="3" name="Offisync_UpdateToken">
    <vt:lpwstr>15</vt:lpwstr>
  </property>
  <property fmtid="{D5CDD505-2E9C-101B-9397-08002B2CF9AE}" pid="4" name="Offisync_ProviderInitializationData">
    <vt:lpwstr>https://thehub.thomsonreuters.com</vt:lpwstr>
  </property>
  <property fmtid="{D5CDD505-2E9C-101B-9397-08002B2CF9AE}" pid="5" name="Jive_LatestUserAccountName">
    <vt:lpwstr>C229612</vt:lpwstr>
  </property>
  <property fmtid="{D5CDD505-2E9C-101B-9397-08002B2CF9AE}" pid="6" name="Offisync_ServerID">
    <vt:lpwstr>827ef9c6-9019-45bb-9c94-05eb52e667cd</vt:lpwstr>
  </property>
  <property fmtid="{D5CDD505-2E9C-101B-9397-08002B2CF9AE}" pid="7" name="Jive_VersionGuid">
    <vt:lpwstr>03aa2b4d-3ad0-4634-9e47-1ee7c7f01b92</vt:lpwstr>
  </property>
  <property fmtid="{D5CDD505-2E9C-101B-9397-08002B2CF9AE}" pid="8" name="MSIP_Label_834fa30c-d330-47af-b38e-4594b6de31c6_SiteId">
    <vt:lpwstr>71ad2f62-61e2-44fc-9e85-86c2827f6de9</vt:lpwstr>
  </property>
  <property fmtid="{D5CDD505-2E9C-101B-9397-08002B2CF9AE}" pid="9" name="Sensitivity">
    <vt:lpwstr>Confidential</vt:lpwstr>
  </property>
  <property fmtid="{D5CDD505-2E9C-101B-9397-08002B2CF9AE}" pid="10" name="MSIP_Label_834fa30c-d330-47af-b38e-4594b6de31c6_SetDate">
    <vt:lpwstr>2020-01-30T11:10:49.7502628Z</vt:lpwstr>
  </property>
  <property fmtid="{D5CDD505-2E9C-101B-9397-08002B2CF9AE}" pid="11" name="ContentTypeId">
    <vt:lpwstr>0x010100349F81818940ED4E9645B8A4D7FE4690</vt:lpwstr>
  </property>
  <property fmtid="{D5CDD505-2E9C-101B-9397-08002B2CF9AE}" pid="12" name="MSIP_Label_834fa30c-d330-47af-b38e-4594b6de31c6_Owner">
    <vt:lpwstr>JohnCarlo.Tanoc@refinitiv.com</vt:lpwstr>
  </property>
  <property fmtid="{D5CDD505-2E9C-101B-9397-08002B2CF9AE}" pid="13" name="MSIP_Label_834fa30c-d330-47af-b38e-4594b6de31c6_Name">
    <vt:lpwstr>Confidential</vt:lpwstr>
  </property>
  <property fmtid="{D5CDD505-2E9C-101B-9397-08002B2CF9AE}" pid="14" name="MSIP_Label_834fa30c-d330-47af-b38e-4594b6de31c6_Extended_MSFT_Method">
    <vt:lpwstr>Automatic</vt:lpwstr>
  </property>
  <property fmtid="{D5CDD505-2E9C-101B-9397-08002B2CF9AE}" pid="15" name="MSIP_Label_834fa30c-d330-47af-b38e-4594b6de31c6_Enabled">
    <vt:lpwstr>True</vt:lpwstr>
  </property>
  <property fmtid="{D5CDD505-2E9C-101B-9397-08002B2CF9AE}" pid="16" name="MSIP_Label_834fa30c-d330-47af-b38e-4594b6de31c6_Application">
    <vt:lpwstr>Microsoft Azure Information Protection</vt:lpwstr>
  </property>
</Properties>
</file>